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32"/>
  </p:notesMasterIdLst>
  <p:sldIdLst>
    <p:sldId id="256" r:id="rId7"/>
    <p:sldId id="316" r:id="rId8"/>
    <p:sldId id="2942" r:id="rId9"/>
    <p:sldId id="2943" r:id="rId10"/>
    <p:sldId id="2982" r:id="rId11"/>
    <p:sldId id="268" r:id="rId12"/>
    <p:sldId id="2944" r:id="rId13"/>
    <p:sldId id="2985" r:id="rId14"/>
    <p:sldId id="3002" r:id="rId15"/>
    <p:sldId id="294" r:id="rId16"/>
    <p:sldId id="2945" r:id="rId17"/>
    <p:sldId id="2986" r:id="rId18"/>
    <p:sldId id="2953" r:id="rId19"/>
    <p:sldId id="2995" r:id="rId20"/>
    <p:sldId id="2946" r:id="rId21"/>
    <p:sldId id="2987" r:id="rId22"/>
    <p:sldId id="2967" r:id="rId23"/>
    <p:sldId id="2947" r:id="rId24"/>
    <p:sldId id="3004" r:id="rId25"/>
    <p:sldId id="2959" r:id="rId26"/>
    <p:sldId id="2980" r:id="rId27"/>
    <p:sldId id="2993" r:id="rId28"/>
    <p:sldId id="3000" r:id="rId29"/>
    <p:sldId id="3001" r:id="rId30"/>
    <p:sldId id="2989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2D4F44-C3F0-0D8A-D330-AA7FE2FB0461}" name="Celso Famio Almeida Luis Da Cunha" initials="CC" userId="S::ccunha@worldbank.org::9653cd0c-083f-4738-b683-2b55fdbba418" providerId="AD"/>
  <p188:author id="{C8244955-BA98-72FC-9E16-A5D2029035D3}" name="Josemar Kindongo De Almeida Adriano" initials="JA" userId="S::jadriano@worldbank.org::ba716b33-e0ec-42a5-9754-58737c4989fd" providerId="AD"/>
  <p188:author id="{A74F06B2-D3D9-B92E-FF2C-325C6E2B0591}" name="Fawah Ngeniform Akwo" initials="FA" userId="S::nakwo@worldbank.org::00f32746-4560-4e71-9d0d-600bb649c5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tte.abrassart\Documents\Proyectos\LOBITO\Datos\Matrice_Indicateurs_Dynamique_Population_Corridor_Lobi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12204073408219E-2"/>
          <c:y val="0.15418741288827739"/>
          <c:w val="0.82408327929981973"/>
          <c:h val="0.59573438263277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Youth!$A$21</c:f>
              <c:strCache>
                <c:ptCount val="1"/>
                <c:pt idx="0">
                  <c:v>15-24</c:v>
                </c:pt>
              </c:strCache>
            </c:strRef>
          </c:tx>
          <c:spPr>
            <a:solidFill>
              <a:srgbClr val="7B967E"/>
            </a:solidFill>
            <a:ln>
              <a:noFill/>
            </a:ln>
            <a:effectLst/>
          </c:spPr>
          <c:invertIfNegative val="0"/>
          <c:cat>
            <c:strRef>
              <c:f>Youth!$B$20:$K$20</c:f>
              <c:strCache>
                <c:ptCount val="10"/>
                <c:pt idx="0">
                  <c:v>Agricultura</c:v>
                </c:pt>
                <c:pt idx="1">
                  <c:v>Industria_energia_agua</c:v>
                </c:pt>
                <c:pt idx="2">
                  <c:v>Construcao</c:v>
                </c:pt>
                <c:pt idx="3">
                  <c:v>Comercio_reparacao</c:v>
                </c:pt>
                <c:pt idx="4">
                  <c:v>Transportes_armazenagem_alojamento_comunicacao</c:v>
                </c:pt>
                <c:pt idx="5">
                  <c:v>Atividades_financeiras_imobiliarias_consultoria</c:v>
                </c:pt>
                <c:pt idx="6">
                  <c:v>Administracao_publica_defesa_seguranca_social</c:v>
                </c:pt>
                <c:pt idx="7">
                  <c:v>Educacao</c:v>
                </c:pt>
                <c:pt idx="8">
                  <c:v>Saude_acao_social</c:v>
                </c:pt>
                <c:pt idx="9">
                  <c:v>Artes_domestico_orgaos_internacionais</c:v>
                </c:pt>
              </c:strCache>
            </c:strRef>
          </c:cat>
          <c:val>
            <c:numRef>
              <c:f>Youth!$B$21:$K$21</c:f>
              <c:numCache>
                <c:formatCode>0.00</c:formatCode>
                <c:ptCount val="10"/>
                <c:pt idx="0">
                  <c:v>64.234311135480013</c:v>
                </c:pt>
                <c:pt idx="1">
                  <c:v>4.4026408757850657</c:v>
                </c:pt>
                <c:pt idx="2">
                  <c:v>1.8934272505233778</c:v>
                </c:pt>
                <c:pt idx="3">
                  <c:v>18.085224865417207</c:v>
                </c:pt>
                <c:pt idx="4">
                  <c:v>3.8902059864420293</c:v>
                </c:pt>
                <c:pt idx="5">
                  <c:v>0.31441593559964115</c:v>
                </c:pt>
                <c:pt idx="6">
                  <c:v>1.3567705737214635</c:v>
                </c:pt>
                <c:pt idx="7">
                  <c:v>0.76571222958827634</c:v>
                </c:pt>
                <c:pt idx="8">
                  <c:v>0.33322481557172767</c:v>
                </c:pt>
                <c:pt idx="9">
                  <c:v>4.7240663318711986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6-4FA8-9798-A2FC3FC3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9276111"/>
        <c:axId val="709286191"/>
      </c:barChart>
      <c:lineChart>
        <c:grouping val="standard"/>
        <c:varyColors val="0"/>
        <c:ser>
          <c:idx val="1"/>
          <c:order val="1"/>
          <c:tx>
            <c:strRef>
              <c:f>Youth!$A$22</c:f>
              <c:strCache>
                <c:ptCount val="1"/>
                <c:pt idx="0">
                  <c:v>Median Wage</c:v>
                </c:pt>
              </c:strCache>
            </c:strRef>
          </c:tx>
          <c:spPr>
            <a:ln w="28575" cap="rnd">
              <a:solidFill>
                <a:srgbClr val="C58580"/>
              </a:solidFill>
              <a:round/>
            </a:ln>
            <a:effectLst/>
          </c:spPr>
          <c:marker>
            <c:symbol val="none"/>
          </c:marker>
          <c:cat>
            <c:strRef>
              <c:f>Youth!$B$20:$K$20</c:f>
              <c:strCache>
                <c:ptCount val="10"/>
                <c:pt idx="0">
                  <c:v>Agricultura</c:v>
                </c:pt>
                <c:pt idx="1">
                  <c:v>Industria_energia_agua</c:v>
                </c:pt>
                <c:pt idx="2">
                  <c:v>Construcao</c:v>
                </c:pt>
                <c:pt idx="3">
                  <c:v>Comercio_reparacao</c:v>
                </c:pt>
                <c:pt idx="4">
                  <c:v>Transportes_armazenagem_alojamento_comunicacao</c:v>
                </c:pt>
                <c:pt idx="5">
                  <c:v>Atividades_financeiras_imobiliarias_consultoria</c:v>
                </c:pt>
                <c:pt idx="6">
                  <c:v>Administracao_publica_defesa_seguranca_social</c:v>
                </c:pt>
                <c:pt idx="7">
                  <c:v>Educacao</c:v>
                </c:pt>
                <c:pt idx="8">
                  <c:v>Saude_acao_social</c:v>
                </c:pt>
                <c:pt idx="9">
                  <c:v>Artes_domestico_orgaos_internacionais</c:v>
                </c:pt>
              </c:strCache>
            </c:strRef>
          </c:cat>
          <c:val>
            <c:numRef>
              <c:f>Youth!$B$22:$K$22</c:f>
              <c:numCache>
                <c:formatCode>#,##0</c:formatCode>
                <c:ptCount val="10"/>
                <c:pt idx="0">
                  <c:v>20000</c:v>
                </c:pt>
                <c:pt idx="1">
                  <c:v>50000</c:v>
                </c:pt>
                <c:pt idx="2">
                  <c:v>60000</c:v>
                </c:pt>
                <c:pt idx="3">
                  <c:v>30000</c:v>
                </c:pt>
                <c:pt idx="4">
                  <c:v>45000</c:v>
                </c:pt>
                <c:pt idx="5">
                  <c:v>130000</c:v>
                </c:pt>
                <c:pt idx="6">
                  <c:v>147000</c:v>
                </c:pt>
                <c:pt idx="7">
                  <c:v>150000</c:v>
                </c:pt>
                <c:pt idx="8">
                  <c:v>130000</c:v>
                </c:pt>
                <c:pt idx="9">
                  <c:v>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96-4FA8-9798-A2FC3FC3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278991"/>
        <c:axId val="709278031"/>
      </c:lineChart>
      <c:catAx>
        <c:axId val="7092761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9286191"/>
        <c:crosses val="autoZero"/>
        <c:auto val="1"/>
        <c:lblAlgn val="ctr"/>
        <c:lblOffset val="100"/>
        <c:noMultiLvlLbl val="0"/>
      </c:catAx>
      <c:valAx>
        <c:axId val="709286191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276111"/>
        <c:crosses val="autoZero"/>
        <c:crossBetween val="between"/>
        <c:minorUnit val="20"/>
      </c:valAx>
      <c:valAx>
        <c:axId val="709278031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278991"/>
        <c:crosses val="max"/>
        <c:crossBetween val="between"/>
      </c:valAx>
      <c:catAx>
        <c:axId val="7092789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278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EB8513-197C-499E-865B-15145DEBF40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56FB5C-571A-49C9-8343-6E2DF269C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>
              <a:latin typeface="Franklin Gothic Book"/>
            </a:endParaRPr>
          </a:p>
          <a:p>
            <a:r>
              <a:rPr lang="pt-BR"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 Banco Mundial realizou múltiplas missões para abordar com várias partes interessadas do governo de Angola sobre as suas lacunas, ambições e necessidades digitais.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4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9F57E-90FC-1A4F-DE82-6FBA24BC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82B91-0055-293A-D7FD-DB935BE4D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9E9D4-EED0-8DD8-326C-4CFF63D0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E72D-66E8-239E-8038-7FD6377F0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8848E-7A56-2BE3-4BE1-59EE1D1B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450DA-9A90-57A0-23EC-243943522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99DDB-8E4D-09FE-6803-022986F19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D170A-D429-2981-213C-4DEA30BCD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AF559-CCDC-449B-8B45-F2CF00D0D63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74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Satelite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mencionar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Data center and ai</a:t>
            </a:r>
          </a:p>
          <a:p>
            <a:r>
              <a:rPr lang="en-US">
                <a:ea typeface="Calibri"/>
                <a:cs typeface="Calibri"/>
              </a:rPr>
              <a:t>LC reference on the regional trading and integration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Status quo of dpi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Reference of the owner PEGE – </a:t>
            </a:r>
            <a:r>
              <a:rPr lang="en-US" err="1">
                <a:ea typeface="Calibri"/>
                <a:cs typeface="Calibri"/>
              </a:rPr>
              <a:t>Gabinete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reforma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estado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3ED70-CF53-9508-BABB-6D62FBAC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E9F17F7-EBFA-EAC6-3FB7-166A01C10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F0572E4-EF76-88B8-6480-A8C7442DB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Reference of the owner PEGE – </a:t>
            </a:r>
            <a:r>
              <a:rPr lang="en-US" err="1">
                <a:ea typeface="Calibri"/>
                <a:cs typeface="Calibri"/>
              </a:rPr>
              <a:t>Gabinete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reforma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estado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3694AD1-D536-A8DE-419C-649722DEC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081B-37E3-4485-9B94-642FFC40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BA4DC-3D6D-01B3-5AAF-010335786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EEA4F-64EE-96E4-BD13-C218A4181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0094F-6B07-74F7-3F1C-932B87BF4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6FB5C-571A-49C9-8343-6E2DF269CB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76125.C8820F50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CEEAA-E6ED-4D02-B141-C1A555078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2BCEC-8CAA-4AF6-89AC-9A38CF015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9000"/>
          </a:blip>
          <a:srcRect t="4181"/>
          <a:stretch/>
        </p:blipFill>
        <p:spPr>
          <a:xfrm rot="5400000">
            <a:off x="7683260" y="2349263"/>
            <a:ext cx="6858001" cy="2159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44717-3D78-41E4-89A2-2A7FEA353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C7817-4F69-40F5-A6CE-89369866E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E3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7882-1996-4911-A985-25E14DA2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A3CB-0D86-4ED6-8CEF-DD890D94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9CDA-73CB-4F17-BDE4-307EE054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B3BA-4C41-4EFE-AFF3-BD1D6CFA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33"/>
          </a:xfr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>
              <a:defRPr lang="en-US" sz="4400" b="1">
                <a:solidFill>
                  <a:srgbClr val="002F53"/>
                </a:solidFill>
                <a:ea typeface="Avenir"/>
                <a:cs typeface="Avenir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DC0C2-3FAB-4F33-B038-2D4C70E00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84300"/>
            <a:ext cx="10515600" cy="4792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CA087-5C25-4950-A2C3-0DA7453B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46CD7-8CF3-4AD3-A842-0A0E124C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2B21F-EFD7-4B55-8AC8-2A4D55E48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50369" y="365125"/>
            <a:ext cx="1403431" cy="5811838"/>
          </a:xfrm>
          <a:noFill/>
          <a:ln>
            <a:noFill/>
          </a:ln>
        </p:spPr>
        <p:txBody>
          <a:bodyPr spcFirstLastPara="1" vert="eaVert" wrap="square" lIns="91425" tIns="91425" rIns="91425" bIns="91425" rtlCol="0" anchor="t" anchorCtr="0">
            <a:spAutoFit/>
          </a:bodyPr>
          <a:lstStyle>
            <a:lvl1pPr>
              <a:defRPr lang="en-US" sz="4400" b="1">
                <a:solidFill>
                  <a:srgbClr val="002F53"/>
                </a:solidFill>
                <a:ea typeface="Avenir"/>
                <a:cs typeface="Avenir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D6B87-80D8-46AE-A752-7E94FD1A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138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6FD1-ED62-4766-BE64-D58EA8E9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47F5-A9A4-4553-8500-7130E7F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– Center Aligned Header Light" preserve="1" userDrawn="1">
  <p:cSld name="Blank Slide – Center Aligned Header Light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375C1A-FDF4-47FC-B933-BB724ACDFB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9D05AA-3C31-4284-9E82-1AA4F1291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9000"/>
          </a:blip>
          <a:srcRect t="4181"/>
          <a:stretch/>
        </p:blipFill>
        <p:spPr>
          <a:xfrm rot="5400000">
            <a:off x="3596640" y="-3596640"/>
            <a:ext cx="499872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E7AF-45C8-463A-85C6-BA7951F8C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47" y="1030633"/>
            <a:ext cx="11834007" cy="4792663"/>
          </a:xfr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800">
                <a:latin typeface="Franklin Gothic Book" panose="020B05030201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800"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800"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800">
                <a:latin typeface="Franklin Gothic Book" panose="020B05030201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8F90-16D7-44D7-8BC0-F1E57C7D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9A8FC-4EBE-441F-A0D2-2995F041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369B4-8125-40F9-8B03-E41D05EC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71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2DDFAC9-BF89-456D-A07B-2684E8897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" y="6023557"/>
            <a:ext cx="1350607" cy="827569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B4D101-D2AA-4C47-82C7-8B0AC86898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81" y="6334847"/>
            <a:ext cx="1919534" cy="377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AE545-CADE-4B21-99BA-686790796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73" t="83773" r="14316" b="14058"/>
          <a:stretch/>
        </p:blipFill>
        <p:spPr>
          <a:xfrm>
            <a:off x="0" y="5933376"/>
            <a:ext cx="12192000" cy="176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A2FD95-5CD6-44DD-A0F5-0215BC9A9A22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OpenSan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39A94B-D993-4D79-9FA9-0A64A89F2D62}"/>
              </a:ext>
            </a:extLst>
          </p:cNvPr>
          <p:cNvCxnSpPr>
            <a:cxnSpLocks/>
          </p:cNvCxnSpPr>
          <p:nvPr userDrawn="1"/>
        </p:nvCxnSpPr>
        <p:spPr>
          <a:xfrm>
            <a:off x="0" y="171778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042A2245-3D42-44F4-B6E5-4BC72D89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7" y="261960"/>
            <a:ext cx="11834007" cy="627834"/>
          </a:xfr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>
              <a:defRPr lang="en-US" sz="3200" b="1">
                <a:solidFill>
                  <a:srgbClr val="002F53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23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4200-1847-4872-825D-1859098C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1009-6C3C-4B01-8EF5-6F41382E4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D70B-BA9C-49F2-A2A7-9671040B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7F093-0582-4FE3-ADBD-136E30B7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DE4A   |   Angola</a:t>
            </a:r>
          </a:p>
        </p:txBody>
      </p:sp>
    </p:spTree>
    <p:extLst>
      <p:ext uri="{BB962C8B-B14F-4D97-AF65-F5344CB8AC3E}">
        <p14:creationId xmlns:p14="http://schemas.microsoft.com/office/powerpoint/2010/main" val="23612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6799-EF12-4199-A70F-83A4936A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33"/>
          </a:xfr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>
              <a:defRPr lang="en-US" sz="4400" b="1">
                <a:solidFill>
                  <a:srgbClr val="002F53"/>
                </a:solidFill>
                <a:ea typeface="Avenir"/>
                <a:cs typeface="Avenir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02D6-0FF0-4936-91D0-40873073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0A547-CDB1-4C2D-96D8-69F3E7CF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1D881-070C-4033-9D0C-4C24492D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B050-6F85-41B5-9523-E26781F6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DE4A   |    Angola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22B8-483D-4E63-9E03-572D3AA9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6A54-4AC5-4F15-B256-DDDE081D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4033"/>
          </a:xfr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>
              <a:defRPr lang="en-US" sz="4400" b="1">
                <a:solidFill>
                  <a:srgbClr val="002F53"/>
                </a:solidFill>
                <a:ea typeface="Avenir"/>
                <a:cs typeface="Avenir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9F093-DCFF-4A9A-ADE2-37F706A8D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C649F-680A-4344-9FF4-C24803EB1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EEEF9-FB79-4C93-98BF-77E9B7BF7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86EFB-A4AA-4A6B-8963-1390AED55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B4290-4EFB-486A-A731-6BD716CE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44F99-42FD-4CBC-8969-DF121DC3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DE4A   |    Angola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4CEA0-45DC-46AC-A633-395F145F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5155B-91F2-4F66-A209-4B0D6A7A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770A8-E3BE-4DC6-936E-8CA308FF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9343" y="6310312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</a:lstStyle>
          <a:p>
            <a:fld id="{2E1CDD7D-6EFC-45A8-BD8F-996E7A93B32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BB1A07D-8C5C-4E30-B4DB-A888E6DA9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57" y="19016"/>
            <a:ext cx="2392685" cy="14660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104F98-4341-46EC-BC02-4B7A5A4499E4}"/>
              </a:ext>
            </a:extLst>
          </p:cNvPr>
          <p:cNvGrpSpPr/>
          <p:nvPr userDrawn="1"/>
        </p:nvGrpSpPr>
        <p:grpSpPr>
          <a:xfrm>
            <a:off x="1386840" y="4264660"/>
            <a:ext cx="9418320" cy="83820"/>
            <a:chOff x="2222500" y="4457700"/>
            <a:chExt cx="7675880" cy="137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75FBD4-41AC-4408-9460-FA6BAEE1F804}"/>
                </a:ext>
              </a:extLst>
            </p:cNvPr>
            <p:cNvSpPr/>
            <p:nvPr/>
          </p:nvSpPr>
          <p:spPr>
            <a:xfrm>
              <a:off x="2222500" y="4457700"/>
              <a:ext cx="5664200" cy="137160"/>
            </a:xfrm>
            <a:prstGeom prst="rect">
              <a:avLst/>
            </a:prstGeom>
            <a:solidFill>
              <a:srgbClr val="FBB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ABB005-5BEE-4060-AEC8-D22305A6E697}"/>
                </a:ext>
              </a:extLst>
            </p:cNvPr>
            <p:cNvSpPr/>
            <p:nvPr/>
          </p:nvSpPr>
          <p:spPr>
            <a:xfrm>
              <a:off x="7886700" y="4457700"/>
              <a:ext cx="2011680" cy="137160"/>
            </a:xfrm>
            <a:prstGeom prst="rect">
              <a:avLst/>
            </a:prstGeom>
            <a:solidFill>
              <a:srgbClr val="DFE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E3EB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1A9FA42-82D1-4A2B-AF89-E5DF7AB8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3044209"/>
            <a:ext cx="10515600" cy="794033"/>
          </a:xfr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>
              <a:defRPr lang="en-US" sz="4400" b="1">
                <a:solidFill>
                  <a:schemeClr val="bg1"/>
                </a:solidFill>
                <a:ea typeface="Avenir"/>
                <a:cs typeface="Avenir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44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2881D-7FDD-4B96-81D9-CB22FE5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BBC9-C480-4FC1-B8EA-B3A21D0E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4C22507-3C80-4950-AB00-A9E21D23C3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DB89-93F4-4C56-8981-4BD45F54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7904-D5BE-4C7E-9D52-09A2E2F45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F3AB6-C176-4411-B461-900E39AD2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E7EA3-28EF-450B-8D33-352DF27C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2227E-AA64-404F-929B-E447A1CF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5262-5BE4-436F-A2E5-7C100BB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346D4-AAD9-48A0-82E8-A53789207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6220-8116-4A5B-BD7E-6A0F71EDF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B1F7D-C7ED-4F67-891C-E62A6169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47347-629E-4F64-A117-A6AE1295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DD7D-6EFC-45A8-BD8F-996E7A93B3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5853A-5418-4ADB-821B-2FE86C3A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9F41D-1B70-4635-9919-B417F87C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17CE-18FF-4926-8536-885F5ADE2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AE5DD-CE87-41B0-8610-50CC002C3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DE4A   |   Angola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DF47F-E194-454A-AA97-EC54C3188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fld id="{2E1CDD7D-6EFC-45A8-BD8F-996E7A93B32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A1B1B-9F82-DBC9-44B8-5D9DAC88C0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00751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002345"/>
          </a:solidFill>
          <a:latin typeface="Andes Bold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des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E5B37-BC48-46E4-9D0B-4F1BA5202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86" y="2631740"/>
            <a:ext cx="9518573" cy="1086252"/>
          </a:xfrm>
        </p:spPr>
        <p:txBody>
          <a:bodyPr>
            <a:normAutofit/>
          </a:bodyPr>
          <a:lstStyle/>
          <a:p>
            <a:r>
              <a:rPr lang="pt-BR" sz="4200"/>
              <a:t>Avaliação da Economia Digital - Angola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7C59DE-CBBD-46F7-8E74-6C31E5A5A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093" y="4093169"/>
            <a:ext cx="7680960" cy="10862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err="1">
                <a:latin typeface="Andes"/>
              </a:rPr>
              <a:t>Actualização</a:t>
            </a:r>
            <a:r>
              <a:rPr lang="en-US">
                <a:latin typeface="Andes"/>
              </a:rPr>
              <a:t> da </a:t>
            </a:r>
            <a:r>
              <a:rPr lang="en-US" err="1">
                <a:latin typeface="Andes"/>
              </a:rPr>
              <a:t>Validação</a:t>
            </a:r>
            <a:endParaRPr lang="en-US">
              <a:latin typeface="Ande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sz="2400" b="1">
                <a:latin typeface="+mj-lt"/>
                <a:ea typeface="+mj-ea"/>
                <a:cs typeface="+mj-cs"/>
              </a:rPr>
              <a:t>5 de Março</a:t>
            </a:r>
            <a:r>
              <a:rPr lang="pt-BR" b="1">
                <a:latin typeface="+mj-lt"/>
                <a:ea typeface="+mj-ea"/>
                <a:cs typeface="+mj-cs"/>
              </a:rPr>
              <a:t> de</a:t>
            </a:r>
            <a:r>
              <a:rPr lang="pt-BR" sz="2400" b="1">
                <a:latin typeface="+mj-lt"/>
                <a:ea typeface="+mj-ea"/>
                <a:cs typeface="+mj-cs"/>
              </a:rPr>
              <a:t> 2026</a:t>
            </a:r>
            <a:endParaRPr lang="pt-BR" sz="2400" b="1">
              <a:latin typeface="+mj-lt"/>
              <a:ea typeface="Calibri Light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400" b="1">
                <a:latin typeface="+mj-lt"/>
                <a:ea typeface="+mj-ea"/>
                <a:cs typeface="+mj-cs"/>
              </a:rPr>
              <a:t>Luanda, Angola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49918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B735-8832-45F4-BF68-8C54AC9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F7F7-4F7C-4773-8654-5CE96495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pt-BR" smtClean="0"/>
              <a:t>10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67B750-4396-4F52-946A-46EAACA4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76" y="277511"/>
            <a:ext cx="10647265" cy="613984"/>
          </a:xfrm>
        </p:spPr>
        <p:txBody>
          <a:bodyPr/>
          <a:lstStyle/>
          <a:p>
            <a:r>
              <a:rPr lang="pt-BR" sz="3100" b="0"/>
              <a:t>Serviços Públicos Digitais: principais </a:t>
            </a:r>
            <a:r>
              <a:rPr lang="pt-BR" sz="3100" b="0" u="sng"/>
              <a:t>forças e oportunidades</a:t>
            </a:r>
            <a:endParaRPr lang="pt-BR" sz="3100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581DA-DEE0-4591-9D5F-09F7C75B5313}"/>
              </a:ext>
            </a:extLst>
          </p:cNvPr>
          <p:cNvSpPr/>
          <p:nvPr/>
        </p:nvSpPr>
        <p:spPr>
          <a:xfrm>
            <a:off x="155510" y="861216"/>
            <a:ext cx="11968348" cy="4920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tx1"/>
                </a:solidFill>
                <a:latin typeface="Franklin Gothic Book"/>
              </a:rPr>
              <a:t>Legislação abrangente de </a:t>
            </a:r>
            <a:r>
              <a:rPr lang="pt-BR" err="1">
                <a:solidFill>
                  <a:schemeClr val="tx1"/>
                </a:solidFill>
                <a:latin typeface="Franklin Gothic Book"/>
              </a:rPr>
              <a:t>Protecção</a:t>
            </a:r>
            <a:r>
              <a:rPr lang="pt-BR">
                <a:solidFill>
                  <a:schemeClr val="tx1"/>
                </a:solidFill>
                <a:latin typeface="Franklin Gothic Book"/>
              </a:rPr>
              <a:t> de Dados (Actualização da Lei de </a:t>
            </a:r>
            <a:r>
              <a:rPr lang="pt-BR" err="1">
                <a:solidFill>
                  <a:schemeClr val="tx1"/>
                </a:solidFill>
                <a:latin typeface="Franklin Gothic Book"/>
              </a:rPr>
              <a:t>Protecção</a:t>
            </a:r>
            <a:r>
              <a:rPr lang="pt-BR">
                <a:solidFill>
                  <a:schemeClr val="tx1"/>
                </a:solidFill>
                <a:latin typeface="Franklin Gothic Book"/>
              </a:rPr>
              <a:t> de Dados em curso e preparação da Lei Orgânica da APD) </a:t>
            </a: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>
                <a:solidFill>
                  <a:schemeClr val="tx1"/>
                </a:solidFill>
                <a:latin typeface="Franklin Gothic Book"/>
              </a:rPr>
              <a:t>Uma estratégia forte de governo electrónico (2013–17) que define metas, </a:t>
            </a:r>
            <a:r>
              <a:rPr lang="pt-BR" sz="2400" b="1" err="1">
                <a:solidFill>
                  <a:schemeClr val="tx1"/>
                </a:solidFill>
                <a:latin typeface="Franklin Gothic Book"/>
              </a:rPr>
              <a:t>objectivos</a:t>
            </a:r>
            <a:r>
              <a:rPr lang="pt-BR" sz="2400" b="1">
                <a:solidFill>
                  <a:schemeClr val="tx1"/>
                </a:solidFill>
                <a:latin typeface="Franklin Gothic Book"/>
              </a:rPr>
              <a:t>, </a:t>
            </a:r>
            <a:r>
              <a:rPr lang="pt-BR" sz="2400" b="1" err="1">
                <a:solidFill>
                  <a:schemeClr val="tx1"/>
                </a:solidFill>
                <a:latin typeface="Franklin Gothic Book"/>
              </a:rPr>
              <a:t>projectos</a:t>
            </a:r>
            <a:r>
              <a:rPr lang="pt-BR" sz="2400" b="1">
                <a:solidFill>
                  <a:schemeClr val="tx1"/>
                </a:solidFill>
                <a:latin typeface="Franklin Gothic Book"/>
              </a:rPr>
              <a:t> e programas, e o Plano Estratégico do IMA (2022-2027) - (Agenda de Transformação Digital)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tx1"/>
                </a:solidFill>
                <a:latin typeface="Franklin Gothic Book"/>
              </a:rPr>
              <a:t>Existência de uma agência governamental que lidera </a:t>
            </a:r>
            <a:r>
              <a:rPr lang="pt-BR" err="1">
                <a:solidFill>
                  <a:schemeClr val="tx1"/>
                </a:solidFill>
                <a:latin typeface="Franklin Gothic Book"/>
              </a:rPr>
              <a:t>projectos</a:t>
            </a:r>
            <a:r>
              <a:rPr lang="pt-BR">
                <a:solidFill>
                  <a:schemeClr val="tx1"/>
                </a:solidFill>
                <a:latin typeface="Franklin Gothic Book"/>
              </a:rPr>
              <a:t> digitais do governo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>
              <a:solidFill>
                <a:schemeClr val="tx1"/>
              </a:solidFill>
              <a:latin typeface="Franklin Gothic Book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>
                <a:solidFill>
                  <a:schemeClr val="tx1"/>
                </a:solidFill>
                <a:latin typeface="Franklin Gothic Book"/>
              </a:rPr>
              <a:t>Iniciativa de identificação digital ambiciosa </a:t>
            </a:r>
            <a:endParaRPr lang="pt-BR" sz="2400" b="1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>
                <a:solidFill>
                  <a:schemeClr val="tx1"/>
                </a:solidFill>
                <a:latin typeface="Franklin Gothic Book"/>
              </a:rPr>
              <a:t>Quadro e Roteiro de Interoperabilidade definidos </a:t>
            </a:r>
            <a:endParaRPr lang="pt-BR" sz="2400" b="1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tx1"/>
                </a:solidFill>
                <a:latin typeface="Franklin Gothic Book"/>
              </a:rPr>
              <a:t>Oferta expandida de serviços digitais por meio de portais, aplicativos e sistemas  </a:t>
            </a: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tx1"/>
                </a:solidFill>
                <a:latin typeface="Franklin Gothic Book"/>
              </a:rPr>
              <a:t>SEPE visa fornecer um ponto de acesso único para serviços governamentais (Evolução para Janela Única Integrada e com serviços interoperáveis)</a:t>
            </a:r>
            <a:endParaRPr lang="pt-BR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09E9E9-348E-475F-8F8D-B6BBCA183BE0}"/>
              </a:ext>
            </a:extLst>
          </p:cNvPr>
          <p:cNvSpPr txBox="1">
            <a:spLocks/>
          </p:cNvSpPr>
          <p:nvPr/>
        </p:nvSpPr>
        <p:spPr>
          <a:xfrm>
            <a:off x="838200" y="4582724"/>
            <a:ext cx="105156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PT"/>
              <a:t>Pilar </a:t>
            </a:r>
            <a:r>
              <a:rPr lang="en-US"/>
              <a:t>3</a:t>
            </a:r>
            <a:r>
              <a:rPr lang="pt-PT"/>
              <a:t> – Serviços Financeiros Digitais</a:t>
            </a:r>
          </a:p>
          <a:p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BBEADB-46AF-4D56-AF20-CED2D3C060DC}"/>
              </a:ext>
            </a:extLst>
          </p:cNvPr>
          <p:cNvSpPr txBox="1">
            <a:spLocks/>
          </p:cNvSpPr>
          <p:nvPr/>
        </p:nvSpPr>
        <p:spPr>
          <a:xfrm>
            <a:off x="594363" y="3288049"/>
            <a:ext cx="11399517" cy="794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B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Resultados da Avaliação da Economia Digital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FDC9B-A376-4E54-B228-D7ABA4B2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226" y="5506755"/>
            <a:ext cx="1014268" cy="9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CA6619-637B-3CF7-6997-FE33F49A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033"/>
          </a:xfrm>
        </p:spPr>
        <p:txBody>
          <a:bodyPr wrap="square" anchor="t">
            <a:normAutofit/>
          </a:bodyPr>
          <a:lstStyle/>
          <a:p>
            <a:pPr algn="ctr"/>
            <a:r>
              <a:rPr lang="pt-BR">
                <a:latin typeface="Andes Bold"/>
              </a:rPr>
              <a:t>Pagamentos Digitais em Angola</a:t>
            </a:r>
            <a:endParaRPr lang="pt-BR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CFC845-1FCF-23F1-C9B3-3BC7FDC26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069" y="1796870"/>
            <a:ext cx="5253486" cy="800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b="1">
                <a:latin typeface="Aptos"/>
              </a:rPr>
              <a:t>Volume e </a:t>
            </a:r>
            <a:r>
              <a:rPr lang="pt" sz="1800" b="1">
                <a:latin typeface="Aptos"/>
              </a:rPr>
              <a:t>Número </a:t>
            </a:r>
            <a:r>
              <a:rPr lang="en-US" sz="1800" b="1">
                <a:latin typeface="Aptos"/>
              </a:rPr>
              <a:t>de </a:t>
            </a:r>
            <a:r>
              <a:rPr lang="pt" sz="1800" b="1">
                <a:latin typeface="Aptos"/>
              </a:rPr>
              <a:t>transações </a:t>
            </a:r>
            <a:r>
              <a:rPr lang="en-US" sz="1800" b="1" err="1">
                <a:latin typeface="Aptos"/>
              </a:rPr>
              <a:t>digitais</a:t>
            </a:r>
            <a:r>
              <a:rPr lang="en-US" sz="1800" b="1">
                <a:latin typeface="Aptos"/>
              </a:rPr>
              <a:t> entre 2021 e 2024 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0D201-A11F-1C2A-D9D0-CBAE65D8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61BE1-1695-D66B-826E-F1CF04FE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E1CDD7D-6EFC-45A8-BD8F-996E7A93B32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95FEA1-8724-E4F0-3560-3EE433110336}"/>
              </a:ext>
            </a:extLst>
          </p:cNvPr>
          <p:cNvSpPr txBox="1">
            <a:spLocks/>
          </p:cNvSpPr>
          <p:nvPr/>
        </p:nvSpPr>
        <p:spPr>
          <a:xfrm>
            <a:off x="6094564" y="1791119"/>
            <a:ext cx="6101749" cy="886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" sz="1800" b="1">
                <a:latin typeface="Aptos"/>
              </a:rPr>
              <a:t>Número (milhões) de transações por tipo de pagamento</a:t>
            </a:r>
            <a:endParaRPr lang="pt-PT"/>
          </a:p>
        </p:txBody>
      </p:sp>
      <p:pic>
        <p:nvPicPr>
          <p:cNvPr id="6" name="Imagem 5" descr="Uma imagem com texto, captura de ecrã, Gráfico, file&#10;&#10;Os conteúdos gerados por IA poderão estar incorretos.">
            <a:extLst>
              <a:ext uri="{FF2B5EF4-FFF2-40B4-BE49-F238E27FC236}">
                <a16:creationId xmlns:a16="http://schemas.microsoft.com/office/drawing/2014/main" id="{3D7653CB-DEC4-655F-40FC-1A90041C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53" y="2462122"/>
            <a:ext cx="5612742" cy="3529641"/>
          </a:xfrm>
          <a:prstGeom prst="rect">
            <a:avLst/>
          </a:prstGeom>
        </p:spPr>
      </p:pic>
      <p:pic>
        <p:nvPicPr>
          <p:cNvPr id="7" name="Imagem 6" descr="Uma imagem com texto, captura de ecrã, diagrama, Gráfico&#10;&#10;Os conteúdos gerados por IA poderão estar incorretos.">
            <a:extLst>
              <a:ext uri="{FF2B5EF4-FFF2-40B4-BE49-F238E27FC236}">
                <a16:creationId xmlns:a16="http://schemas.microsoft.com/office/drawing/2014/main" id="{B5B86180-1BAB-682C-E101-2D137681C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27" y="2455024"/>
            <a:ext cx="5476334" cy="3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B735-8832-45F4-BF68-8C54AC9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F7F7-4F7C-4773-8654-5CE96495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pt-BR" smtClean="0"/>
              <a:t>13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67B750-4396-4F52-946A-46EAACA4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694" y="246409"/>
            <a:ext cx="12699999" cy="613984"/>
          </a:xfrm>
        </p:spPr>
        <p:txBody>
          <a:bodyPr/>
          <a:lstStyle/>
          <a:p>
            <a:r>
              <a:rPr lang="pt-BR" sz="3100" b="0"/>
              <a:t>Serviços </a:t>
            </a:r>
            <a:r>
              <a:rPr lang="en-001" sz="3100" b="0" err="1"/>
              <a:t>Financeiros</a:t>
            </a:r>
            <a:r>
              <a:rPr lang="pt-BR" sz="3100" b="0"/>
              <a:t> Digitais: </a:t>
            </a:r>
            <a:r>
              <a:rPr lang="pt-BR" sz="3100" b="0" u="sng"/>
              <a:t>forças</a:t>
            </a:r>
            <a:r>
              <a:rPr lang="en-001" sz="3100" b="0" u="sng"/>
              <a:t> e </a:t>
            </a:r>
            <a:r>
              <a:rPr lang="pt-BR" sz="3100" b="0" u="sng"/>
              <a:t>oportunidades</a:t>
            </a:r>
            <a:endParaRPr lang="pt-BR" sz="3100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581DA-DEE0-4591-9D5F-09F7C75B5313}"/>
              </a:ext>
            </a:extLst>
          </p:cNvPr>
          <p:cNvSpPr/>
          <p:nvPr/>
        </p:nvSpPr>
        <p:spPr>
          <a:xfrm>
            <a:off x="171061" y="1191146"/>
            <a:ext cx="11800916" cy="4582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2400" b="1">
              <a:solidFill>
                <a:schemeClr val="tx1"/>
              </a:solidFill>
              <a:latin typeface="Franklin Gothic Book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" sz="2400" b="1">
                <a:solidFill>
                  <a:schemeClr val="tx1"/>
                </a:solidFill>
                <a:latin typeface="Franklin Gothic Book"/>
              </a:rPr>
              <a:t>Apesar da implementação do sistema de pagamentos instantâneos </a:t>
            </a:r>
            <a:r>
              <a:rPr lang="pt" sz="2400" b="1" err="1">
                <a:solidFill>
                  <a:schemeClr val="tx1"/>
                </a:solidFill>
                <a:latin typeface="Franklin Gothic Book"/>
              </a:rPr>
              <a:t>Kwik</a:t>
            </a:r>
            <a:r>
              <a:rPr lang="pt" sz="2400" b="1">
                <a:solidFill>
                  <a:schemeClr val="tx1"/>
                </a:solidFill>
                <a:latin typeface="Franklin Gothic Book"/>
              </a:rPr>
              <a:t>, a adopção de pagamentos digitais permanece baixa. </a:t>
            </a:r>
          </a:p>
          <a:p>
            <a:endParaRPr lang="pt" sz="2400" b="1">
              <a:solidFill>
                <a:schemeClr val="tx1"/>
              </a:solidFill>
              <a:latin typeface="Franklin Gothic Book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" sz="2400" b="1">
                <a:solidFill>
                  <a:schemeClr val="tx1"/>
                </a:solidFill>
                <a:latin typeface="Franklin Gothic Book"/>
              </a:rPr>
              <a:t>A adesão ao </a:t>
            </a:r>
            <a:r>
              <a:rPr lang="pt" sz="2400" b="1" err="1">
                <a:solidFill>
                  <a:schemeClr val="tx1"/>
                </a:solidFill>
                <a:latin typeface="Franklin Gothic Book"/>
              </a:rPr>
              <a:t>Kwik</a:t>
            </a:r>
            <a:r>
              <a:rPr lang="pt" sz="2400" b="1">
                <a:solidFill>
                  <a:schemeClr val="tx1"/>
                </a:solidFill>
                <a:latin typeface="Franklin Gothic Book"/>
              </a:rPr>
              <a:t> pode ser promovida através da revisão dos incentivos para os participantes e utilizadores finais, com reformas no quadro normativo e capacitação aos potenciais participantes. </a:t>
            </a:r>
            <a:endParaRPr lang="pt-BR" sz="2400" b="1">
              <a:solidFill>
                <a:schemeClr val="tx1"/>
              </a:solidFill>
              <a:latin typeface="Franklin Gothic Book"/>
            </a:endParaRPr>
          </a:p>
          <a:p>
            <a:endParaRPr lang="pt" sz="2400" b="1">
              <a:solidFill>
                <a:schemeClr val="tx1"/>
              </a:solidFill>
              <a:latin typeface="Franklin Gothic Book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" sz="2400" b="1">
                <a:solidFill>
                  <a:schemeClr val="tx1"/>
                </a:solidFill>
                <a:latin typeface="Franklin Gothic Book"/>
              </a:rPr>
              <a:t>Adicionalmente, a digitalização dos pagamentos sociais do governo representa uma grande oportunidade para promover a inclusão financeira.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001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B8D3C3-F6EA-45D0-9B7A-87C785A9982E}"/>
              </a:ext>
            </a:extLst>
          </p:cNvPr>
          <p:cNvCxnSpPr>
            <a:cxnSpLocks/>
          </p:cNvCxnSpPr>
          <p:nvPr/>
        </p:nvCxnSpPr>
        <p:spPr>
          <a:xfrm>
            <a:off x="0" y="1180012"/>
            <a:ext cx="1218191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2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EAF7-F12E-8F4E-7124-DBA068C6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16BC4-EE13-1402-4CBF-C577C74F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A0AE-AC14-D432-7078-4CE0A79F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pt-BR" smtClean="0"/>
              <a:t>14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A604E2-FF89-F165-F133-C4B731F5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694" y="246409"/>
            <a:ext cx="12699999" cy="613984"/>
          </a:xfrm>
        </p:spPr>
        <p:txBody>
          <a:bodyPr/>
          <a:lstStyle/>
          <a:p>
            <a:r>
              <a:rPr lang="pt-BR" sz="3100" b="0"/>
              <a:t>Serviços </a:t>
            </a:r>
            <a:r>
              <a:rPr lang="en-001" sz="3100" b="0" err="1"/>
              <a:t>Financeiros</a:t>
            </a:r>
            <a:r>
              <a:rPr lang="pt-BR" sz="3100" b="0"/>
              <a:t> Digitais: </a:t>
            </a:r>
            <a:r>
              <a:rPr lang="pt-BR" sz="3100" b="0" u="sng"/>
              <a:t>forças</a:t>
            </a:r>
            <a:r>
              <a:rPr lang="en-001" sz="3100" b="0" u="sng"/>
              <a:t> e </a:t>
            </a:r>
            <a:r>
              <a:rPr lang="pt-BR" sz="3100" b="0" u="sng"/>
              <a:t>oportunidades</a:t>
            </a:r>
            <a:endParaRPr lang="pt-BR" sz="3100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98EBE-F6CC-3FF0-C607-E34F8A2172C3}"/>
              </a:ext>
            </a:extLst>
          </p:cNvPr>
          <p:cNvSpPr/>
          <p:nvPr/>
        </p:nvSpPr>
        <p:spPr>
          <a:xfrm>
            <a:off x="171061" y="1190201"/>
            <a:ext cx="11800916" cy="4660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2400" b="1">
              <a:solidFill>
                <a:schemeClr val="tx1"/>
              </a:solidFill>
              <a:latin typeface="Franklin Gothic Book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" sz="2400" b="1">
                <a:solidFill>
                  <a:schemeClr val="tx1"/>
                </a:solidFill>
                <a:latin typeface="Franklin Gothic Book"/>
              </a:rPr>
              <a:t>A melhoria das infraestruturas, especialmente no âmbito digital, é essencial para promover a inclusão financeira.</a:t>
            </a:r>
            <a:r>
              <a:rPr lang="pt" sz="2400" b="1">
                <a:solidFill>
                  <a:schemeClr val="tx1"/>
                </a:solidFill>
                <a:latin typeface="Franklin Gothic Book"/>
                <a:ea typeface="Tahoma"/>
                <a:cs typeface="Tahoma"/>
              </a:rPr>
              <a:t> </a:t>
            </a:r>
          </a:p>
          <a:p>
            <a:endParaRPr lang="pt" sz="2400" b="1">
              <a:solidFill>
                <a:schemeClr val="tx1"/>
              </a:solidFill>
              <a:latin typeface="Franklin Gothic Book"/>
              <a:ea typeface="Tahoma"/>
              <a:cs typeface="Tahom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" sz="2400" b="1">
                <a:solidFill>
                  <a:schemeClr val="tx1"/>
                </a:solidFill>
                <a:latin typeface="Franklin Gothic Book"/>
              </a:rPr>
              <a:t>São relevantes as iniciativas interinstitucionais destinadas a colmatar a falta de infraestruturas eléctricas, de conectividade digital e pontos de acesso, bem como a insuficiência de documentos de identidade.</a:t>
            </a:r>
            <a:endParaRPr lang="pt">
              <a:solidFill>
                <a:schemeClr val="tx1"/>
              </a:solidFill>
            </a:endParaRPr>
          </a:p>
          <a:p>
            <a:endParaRPr lang="pt" sz="2400" b="1">
              <a:solidFill>
                <a:schemeClr val="tx1"/>
              </a:solidFill>
              <a:latin typeface="Franklin Gothic Book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" sz="2400" b="1">
                <a:solidFill>
                  <a:schemeClr val="tx1"/>
                </a:solidFill>
                <a:latin typeface="Franklin Gothic Book"/>
              </a:rPr>
              <a:t>Além disso, é essencial produzir dados geográficos que permitam identificar regiões com condições adequadas para a digitalização de pagamentos e com potencial para desenvolver modelos de negócios sustentáveis.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001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7D3FD9-6D96-D72E-1706-7E2409118956}"/>
              </a:ext>
            </a:extLst>
          </p:cNvPr>
          <p:cNvCxnSpPr>
            <a:cxnSpLocks/>
          </p:cNvCxnSpPr>
          <p:nvPr/>
        </p:nvCxnSpPr>
        <p:spPr>
          <a:xfrm>
            <a:off x="0" y="1180012"/>
            <a:ext cx="1218191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6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09E9E9-348E-475F-8F8D-B6BBCA183BE0}"/>
              </a:ext>
            </a:extLst>
          </p:cNvPr>
          <p:cNvSpPr txBox="1">
            <a:spLocks/>
          </p:cNvSpPr>
          <p:nvPr/>
        </p:nvSpPr>
        <p:spPr>
          <a:xfrm>
            <a:off x="1036321" y="4583449"/>
            <a:ext cx="10515600" cy="26222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PT">
                <a:latin typeface="Andes Bold"/>
              </a:rPr>
              <a:t>Pilar </a:t>
            </a:r>
            <a:r>
              <a:rPr lang="en-US">
                <a:latin typeface="Andes Bold"/>
              </a:rPr>
              <a:t>4</a:t>
            </a:r>
            <a:r>
              <a:rPr lang="pt-PT">
                <a:latin typeface="Andes Bold"/>
              </a:rPr>
              <a:t> – Empreendedorismo Digital</a:t>
            </a:r>
          </a:p>
          <a:p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4E75D6-CDB5-4464-A5FA-AC877ED8FF9B}"/>
              </a:ext>
            </a:extLst>
          </p:cNvPr>
          <p:cNvSpPr txBox="1">
            <a:spLocks/>
          </p:cNvSpPr>
          <p:nvPr/>
        </p:nvSpPr>
        <p:spPr>
          <a:xfrm>
            <a:off x="594363" y="3288049"/>
            <a:ext cx="11399517" cy="794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B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Resultados da Avaliação da Economia Digital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2A111-A3BD-4AB2-ACCF-3E199268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76" y="5444643"/>
            <a:ext cx="939690" cy="8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0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C98BE-726F-78F3-F648-49773316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532B-6103-42D2-0329-93717162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1A19B7-E7CE-FAC5-094F-362BD201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7" y="261960"/>
            <a:ext cx="11834007" cy="1071032"/>
          </a:xfrm>
        </p:spPr>
        <p:txBody>
          <a:bodyPr/>
          <a:lstStyle/>
          <a:p>
            <a:r>
              <a:rPr lang="pt-BR"/>
              <a:t>Comparação dos valores de exportação de serviços de TIC </a:t>
            </a:r>
            <a:br>
              <a:rPr lang="pt-BR"/>
            </a:br>
            <a:r>
              <a:rPr lang="pt-BR"/>
              <a:t>(BoP, US$ atual)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A32AB-BDDF-E235-7E37-78B0DEC5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399" y="1041724"/>
            <a:ext cx="8549951" cy="4743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1DDFB9-55D0-5C88-4266-83217F843621}"/>
              </a:ext>
            </a:extLst>
          </p:cNvPr>
          <p:cNvSpPr txBox="1"/>
          <p:nvPr/>
        </p:nvSpPr>
        <p:spPr>
          <a:xfrm>
            <a:off x="234507" y="1729667"/>
            <a:ext cx="269913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/>
              <a:t>Fontes: </a:t>
            </a:r>
            <a:r>
              <a:rPr lang="pt-BR"/>
              <a:t>Dados do Fundo Monetário Internacional, Anuário de Estatísticas do Balanço de Pagamentos e arquivos de dados; Diagrama do site de Dados Abertos do Banco Mundial, Banco Mundial.” Exportações de serviços de TIC (</a:t>
            </a:r>
            <a:r>
              <a:rPr lang="pt-BR" err="1"/>
              <a:t>BoP</a:t>
            </a:r>
            <a:r>
              <a:rPr lang="pt-BR"/>
              <a:t>, US$ atuais)”</a:t>
            </a: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FAC07B-DBB4-0C93-FD5C-EF9814640BFA}"/>
              </a:ext>
            </a:extLst>
          </p:cNvPr>
          <p:cNvSpPr/>
          <p:nvPr/>
        </p:nvSpPr>
        <p:spPr>
          <a:xfrm>
            <a:off x="11013570" y="4866214"/>
            <a:ext cx="914400" cy="5262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BB330-6099-C122-968E-B0319C7197B0}"/>
              </a:ext>
            </a:extLst>
          </p:cNvPr>
          <p:cNvCxnSpPr/>
          <p:nvPr/>
        </p:nvCxnSpPr>
        <p:spPr>
          <a:xfrm flipV="1">
            <a:off x="11803562" y="1861851"/>
            <a:ext cx="0" cy="3106756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CDECC9-C0DF-69C4-BA6A-E94EB4744A22}"/>
              </a:ext>
            </a:extLst>
          </p:cNvPr>
          <p:cNvSpPr txBox="1"/>
          <p:nvPr/>
        </p:nvSpPr>
        <p:spPr>
          <a:xfrm>
            <a:off x="9868047" y="3254986"/>
            <a:ext cx="159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70C0"/>
                </a:solidFill>
              </a:rPr>
              <a:t>Leapfrogging</a:t>
            </a:r>
          </a:p>
        </p:txBody>
      </p:sp>
    </p:spTree>
    <p:extLst>
      <p:ext uri="{BB962C8B-B14F-4D97-AF65-F5344CB8AC3E}">
        <p14:creationId xmlns:p14="http://schemas.microsoft.com/office/powerpoint/2010/main" val="96649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B735-8832-45F4-BF68-8C54AC9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F7F7-4F7C-4773-8654-5CE96495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pt-BR" smtClean="0"/>
              <a:t>17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67B750-4396-4F52-946A-46EAACA4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633" y="246409"/>
            <a:ext cx="7397102" cy="613984"/>
          </a:xfrm>
        </p:spPr>
        <p:txBody>
          <a:bodyPr/>
          <a:lstStyle/>
          <a:p>
            <a:r>
              <a:rPr lang="en-001" sz="3100" b="0">
                <a:latin typeface="Franklin Gothic Medium"/>
              </a:rPr>
              <a:t>Negócios Digitais</a:t>
            </a:r>
            <a:r>
              <a:rPr lang="pt-BR" sz="3100" b="0">
                <a:latin typeface="Franklin Gothic Medium"/>
              </a:rPr>
              <a:t>: </a:t>
            </a:r>
            <a:r>
              <a:rPr lang="pt-BR" sz="3100" b="0" u="sng">
                <a:latin typeface="Franklin Gothic Medium"/>
              </a:rPr>
              <a:t>forças</a:t>
            </a:r>
            <a:r>
              <a:rPr lang="en-001" sz="3100" b="0" u="sng">
                <a:latin typeface="Franklin Gothic Medium"/>
              </a:rPr>
              <a:t> e </a:t>
            </a:r>
            <a:r>
              <a:rPr lang="pt-BR" sz="3100" b="0" u="sng">
                <a:latin typeface="Franklin Gothic Medium"/>
              </a:rPr>
              <a:t>oportunidades</a:t>
            </a:r>
            <a:endParaRPr lang="pt-BR" sz="3100" u="sng">
              <a:latin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581DA-DEE0-4591-9D5F-09F7C75B5313}"/>
              </a:ext>
            </a:extLst>
          </p:cNvPr>
          <p:cNvSpPr/>
          <p:nvPr/>
        </p:nvSpPr>
        <p:spPr>
          <a:xfrm>
            <a:off x="139959" y="1187162"/>
            <a:ext cx="11901998" cy="46880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>
                <a:solidFill>
                  <a:schemeClr val="tx1"/>
                </a:solidFill>
                <a:latin typeface="Franklin Gothic Book"/>
              </a:rPr>
              <a:t>Um ecossistema de empreendedorismo digital jovem e dinâmico, mas ainda </a:t>
            </a:r>
            <a:r>
              <a:rPr lang="pt-PT" sz="2400" b="1">
                <a:solidFill>
                  <a:schemeClr val="tx1"/>
                </a:solidFill>
                <a:latin typeface="Franklin Gothic Book"/>
              </a:rPr>
              <a:t>incipiente</a:t>
            </a:r>
            <a:r>
              <a:rPr lang="pt-BR" sz="2400" b="1">
                <a:solidFill>
                  <a:schemeClr val="tx1"/>
                </a:solidFill>
                <a:latin typeface="Franklin Gothic Book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>
                <a:solidFill>
                  <a:schemeClr val="tx1"/>
                </a:solidFill>
                <a:latin typeface="Franklin Gothic Book"/>
              </a:rPr>
              <a:t>O Governo reconhece a importância do empreendedorismo digital para o desenvolvimento económico e social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1"/>
                </a:solidFill>
                <a:latin typeface="Franklin Gothic Book"/>
              </a:rPr>
              <a:t>As plataformas digitais de comércio electrónico estão a ganhar espaço, e a maioria são startups (novas empresas) locais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tx1"/>
                </a:solidFill>
                <a:latin typeface="Franklin Gothic Book"/>
              </a:rPr>
              <a:t>Serviços de apoio empresarial, infraestrutura e oportunidades de rede estão a aumentar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B8D3C3-F6EA-45D0-9B7A-87C785A9982E}"/>
              </a:ext>
            </a:extLst>
          </p:cNvPr>
          <p:cNvCxnSpPr>
            <a:cxnSpLocks/>
          </p:cNvCxnSpPr>
          <p:nvPr/>
        </p:nvCxnSpPr>
        <p:spPr>
          <a:xfrm>
            <a:off x="0" y="1180012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6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09E9E9-348E-475F-8F8D-B6BBCA183BE0}"/>
              </a:ext>
            </a:extLst>
          </p:cNvPr>
          <p:cNvSpPr txBox="1">
            <a:spLocks/>
          </p:cNvSpPr>
          <p:nvPr/>
        </p:nvSpPr>
        <p:spPr>
          <a:xfrm>
            <a:off x="1036321" y="4598689"/>
            <a:ext cx="105156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PT"/>
              <a:t>Pilar </a:t>
            </a:r>
            <a:r>
              <a:rPr lang="en-US"/>
              <a:t>5</a:t>
            </a:r>
            <a:r>
              <a:rPr lang="pt-PT"/>
              <a:t> – Competências Digitais</a:t>
            </a:r>
          </a:p>
          <a:p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013403-C46A-468E-9338-FA61849966F2}"/>
              </a:ext>
            </a:extLst>
          </p:cNvPr>
          <p:cNvSpPr txBox="1">
            <a:spLocks/>
          </p:cNvSpPr>
          <p:nvPr/>
        </p:nvSpPr>
        <p:spPr>
          <a:xfrm>
            <a:off x="594363" y="3288049"/>
            <a:ext cx="11399517" cy="794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B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Resultados da Avaliação da Economia Digital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432FF-290F-4444-B5D1-69B1D0AB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87" y="5510103"/>
            <a:ext cx="1014268" cy="9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96677-7DE7-C3B3-1FEA-03963977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211E-C61E-273C-85E7-D8FC21D5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34006-F080-3DAA-282A-5538F7BC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ranklin Gothic Medium"/>
              </a:rPr>
              <a:t>Emprego</a:t>
            </a:r>
            <a:r>
              <a:rPr lang="en-US" dirty="0">
                <a:latin typeface="Franklin Gothic Medium"/>
              </a:rPr>
              <a:t> Juvenil e Dados </a:t>
            </a:r>
            <a:r>
              <a:rPr lang="en-US" dirty="0" err="1">
                <a:latin typeface="Franklin Gothic Medium"/>
              </a:rPr>
              <a:t>Demográficos</a:t>
            </a:r>
            <a:endParaRPr lang="en-US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6F7DF5E-B29C-B74C-C00E-8C0D63E9AC05}"/>
              </a:ext>
            </a:extLst>
          </p:cNvPr>
          <p:cNvGraphicFramePr>
            <a:graphicFrameLocks/>
          </p:cNvGraphicFramePr>
          <p:nvPr/>
        </p:nvGraphicFramePr>
        <p:xfrm>
          <a:off x="629797" y="1229680"/>
          <a:ext cx="6177404" cy="439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11">
            <a:extLst>
              <a:ext uri="{FF2B5EF4-FFF2-40B4-BE49-F238E27FC236}">
                <a16:creationId xmlns:a16="http://schemas.microsoft.com/office/drawing/2014/main" id="{58C05F3C-4804-32D1-623F-AD46308C1417}"/>
              </a:ext>
            </a:extLst>
          </p:cNvPr>
          <p:cNvSpPr txBox="1"/>
          <p:nvPr/>
        </p:nvSpPr>
        <p:spPr>
          <a:xfrm>
            <a:off x="629796" y="1514323"/>
            <a:ext cx="617740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dirty="0" err="1">
                <a:latin typeface="Tw Cen MT"/>
              </a:rPr>
              <a:t>Emprego</a:t>
            </a:r>
            <a:r>
              <a:rPr lang="en-US" dirty="0">
                <a:latin typeface="Tw Cen MT"/>
              </a:rPr>
              <a:t> Jovem  (Ages 15–24) </a:t>
            </a:r>
            <a:r>
              <a:rPr lang="en-US" dirty="0" err="1">
                <a:latin typeface="Tw Cen MT"/>
              </a:rPr>
              <a:t>em</a:t>
            </a:r>
            <a:r>
              <a:rPr lang="en-US" dirty="0">
                <a:latin typeface="Tw Cen MT"/>
              </a:rPr>
              <a:t> % e </a:t>
            </a:r>
            <a:r>
              <a:rPr lang="en-US" dirty="0" err="1">
                <a:latin typeface="Tw Cen MT"/>
              </a:rPr>
              <a:t>Média</a:t>
            </a:r>
            <a:r>
              <a:rPr lang="en-US" dirty="0">
                <a:latin typeface="Tw Cen MT"/>
              </a:rPr>
              <a:t> </a:t>
            </a:r>
            <a:r>
              <a:rPr lang="en-US" dirty="0" err="1">
                <a:latin typeface="Tw Cen MT"/>
              </a:rPr>
              <a:t>Salarial</a:t>
            </a:r>
            <a:r>
              <a:rPr lang="en-US" dirty="0">
                <a:latin typeface="Tw Cen MT"/>
              </a:rPr>
              <a:t> </a:t>
            </a:r>
            <a:r>
              <a:rPr lang="en-US" dirty="0" err="1">
                <a:latin typeface="Tw Cen MT"/>
              </a:rPr>
              <a:t>por</a:t>
            </a:r>
            <a:r>
              <a:rPr lang="en-US" dirty="0">
                <a:latin typeface="Tw Cen MT"/>
              </a:rPr>
              <a:t> Sector</a:t>
            </a:r>
            <a:endParaRPr lang="en-US" dirty="0"/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96448CB9-C064-B124-311A-97B49815BA31}"/>
              </a:ext>
            </a:extLst>
          </p:cNvPr>
          <p:cNvSpPr txBox="1"/>
          <p:nvPr/>
        </p:nvSpPr>
        <p:spPr>
          <a:xfrm>
            <a:off x="825588" y="4619650"/>
            <a:ext cx="820426" cy="3693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Tw Cen MT"/>
              </a:rPr>
              <a:t>Agricultura &amp; </a:t>
            </a:r>
            <a:r>
              <a:rPr lang="en-US" sz="900" err="1">
                <a:latin typeface="Tw Cen MT"/>
              </a:rPr>
              <a:t>Pescas</a:t>
            </a: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id="{40887B2C-9685-8EAE-85C5-6CF6A8EFE366}"/>
              </a:ext>
            </a:extLst>
          </p:cNvPr>
          <p:cNvSpPr txBox="1"/>
          <p:nvPr/>
        </p:nvSpPr>
        <p:spPr>
          <a:xfrm>
            <a:off x="1293192" y="4970194"/>
            <a:ext cx="896940" cy="3693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latin typeface="Tw Cen MT"/>
              </a:rPr>
              <a:t>Industria &amp; </a:t>
            </a:r>
            <a:r>
              <a:rPr lang="en-US" sz="900" dirty="0" err="1">
                <a:latin typeface="Tw Cen MT"/>
              </a:rPr>
              <a:t>Utilitários</a:t>
            </a:r>
            <a:endParaRPr lang="en-US" sz="900" dirty="0">
              <a:latin typeface="Tw Cen MT"/>
            </a:endParaRPr>
          </a:p>
        </p:txBody>
      </p:sp>
      <p:sp>
        <p:nvSpPr>
          <p:cNvPr id="13" name="CuadroTexto 10">
            <a:extLst>
              <a:ext uri="{FF2B5EF4-FFF2-40B4-BE49-F238E27FC236}">
                <a16:creationId xmlns:a16="http://schemas.microsoft.com/office/drawing/2014/main" id="{71BC279C-251A-2D7F-9D57-D5B431106769}"/>
              </a:ext>
            </a:extLst>
          </p:cNvPr>
          <p:cNvSpPr txBox="1"/>
          <p:nvPr/>
        </p:nvSpPr>
        <p:spPr>
          <a:xfrm>
            <a:off x="1775404" y="4619650"/>
            <a:ext cx="1039963" cy="230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>
                <a:latin typeface="Tw Cen MT"/>
              </a:rPr>
              <a:t>Construção</a:t>
            </a:r>
            <a:endParaRPr lang="en-US" sz="900" dirty="0">
              <a:latin typeface="Tw Cen MT" panose="020B0602020104020603" pitchFamily="34" charset="0"/>
            </a:endParaRP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C088BEDA-5045-2A91-A4A1-FACAA9A0BEC1}"/>
              </a:ext>
            </a:extLst>
          </p:cNvPr>
          <p:cNvSpPr txBox="1"/>
          <p:nvPr/>
        </p:nvSpPr>
        <p:spPr>
          <a:xfrm>
            <a:off x="2261748" y="4912685"/>
            <a:ext cx="1060160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latin typeface="Tw Cen MT"/>
              </a:rPr>
              <a:t>Comercio &amp; </a:t>
            </a:r>
          </a:p>
          <a:p>
            <a:pPr algn="ctr"/>
            <a:r>
              <a:rPr lang="en-US" sz="900" dirty="0" err="1">
                <a:latin typeface="Tw Cen MT"/>
              </a:rPr>
              <a:t>Reparação</a:t>
            </a:r>
            <a:r>
              <a:rPr lang="en-US" sz="900" dirty="0">
                <a:latin typeface="Tw Cen MT"/>
              </a:rPr>
              <a:t> de </a:t>
            </a:r>
            <a:r>
              <a:rPr lang="en-US" sz="900" dirty="0" err="1">
                <a:latin typeface="Tw Cen MT"/>
              </a:rPr>
              <a:t>Veículos</a:t>
            </a:r>
            <a:endParaRPr lang="en-US" sz="900" dirty="0">
              <a:latin typeface="Tw Cen MT" panose="020B0602020104020603" pitchFamily="34" charset="0"/>
            </a:endParaRPr>
          </a:p>
        </p:txBody>
      </p:sp>
      <p:sp>
        <p:nvSpPr>
          <p:cNvPr id="15" name="CuadroTexto 12">
            <a:extLst>
              <a:ext uri="{FF2B5EF4-FFF2-40B4-BE49-F238E27FC236}">
                <a16:creationId xmlns:a16="http://schemas.microsoft.com/office/drawing/2014/main" id="{97CA9D26-9D0C-BBA5-DC25-C1DDC6569235}"/>
              </a:ext>
            </a:extLst>
          </p:cNvPr>
          <p:cNvSpPr txBox="1"/>
          <p:nvPr/>
        </p:nvSpPr>
        <p:spPr>
          <a:xfrm>
            <a:off x="2698112" y="4619650"/>
            <a:ext cx="1204157" cy="3693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latin typeface="Tw Cen MT"/>
              </a:rPr>
              <a:t>Transporte &amp; </a:t>
            </a:r>
            <a:r>
              <a:rPr lang="en-US" sz="900" dirty="0" err="1">
                <a:latin typeface="Tw Cen MT"/>
              </a:rPr>
              <a:t>Comunicação</a:t>
            </a:r>
            <a:endParaRPr lang="en-US" sz="900" dirty="0">
              <a:latin typeface="Tw Cen MT"/>
            </a:endParaRPr>
          </a:p>
        </p:txBody>
      </p:sp>
      <p:sp>
        <p:nvSpPr>
          <p:cNvPr id="16" name="CuadroTexto 13">
            <a:extLst>
              <a:ext uri="{FF2B5EF4-FFF2-40B4-BE49-F238E27FC236}">
                <a16:creationId xmlns:a16="http://schemas.microsoft.com/office/drawing/2014/main" id="{8A644748-0F28-1E63-61AD-05F0AF996D90}"/>
              </a:ext>
            </a:extLst>
          </p:cNvPr>
          <p:cNvSpPr txBox="1"/>
          <p:nvPr/>
        </p:nvSpPr>
        <p:spPr>
          <a:xfrm>
            <a:off x="3370049" y="4970194"/>
            <a:ext cx="90347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>
                <a:latin typeface="Tw Cen MT"/>
              </a:rPr>
              <a:t>Finanças</a:t>
            </a:r>
            <a:r>
              <a:rPr lang="en-US" sz="900" dirty="0">
                <a:latin typeface="Tw Cen MT"/>
              </a:rPr>
              <a:t> &amp; </a:t>
            </a:r>
            <a:r>
              <a:rPr lang="en-US" sz="900" dirty="0" err="1">
                <a:latin typeface="Tw Cen MT"/>
              </a:rPr>
              <a:t>Imobiliário</a:t>
            </a:r>
            <a:endParaRPr lang="en-US" sz="900" dirty="0">
              <a:latin typeface="Tw Cen MT"/>
            </a:endParaRPr>
          </a:p>
        </p:txBody>
      </p:sp>
      <p:sp>
        <p:nvSpPr>
          <p:cNvPr id="17" name="CuadroTexto 14">
            <a:extLst>
              <a:ext uri="{FF2B5EF4-FFF2-40B4-BE49-F238E27FC236}">
                <a16:creationId xmlns:a16="http://schemas.microsoft.com/office/drawing/2014/main" id="{3D9608AA-9470-141E-ECEA-C0E7977F41FC}"/>
              </a:ext>
            </a:extLst>
          </p:cNvPr>
          <p:cNvSpPr txBox="1"/>
          <p:nvPr/>
        </p:nvSpPr>
        <p:spPr>
          <a:xfrm>
            <a:off x="3727405" y="4619650"/>
            <a:ext cx="1204097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latin typeface="Tw Cen MT"/>
              </a:rPr>
              <a:t>Administração Publica</a:t>
            </a:r>
            <a:endParaRPr lang="en-US" sz="900" dirty="0">
              <a:latin typeface="Tw Cen MT" panose="020B0602020104020603" pitchFamily="34" charset="0"/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6BAC0EBC-8D4B-94FE-8AFA-2020D2C8E382}"/>
              </a:ext>
            </a:extLst>
          </p:cNvPr>
          <p:cNvSpPr txBox="1"/>
          <p:nvPr/>
        </p:nvSpPr>
        <p:spPr>
          <a:xfrm>
            <a:off x="4386591" y="4970194"/>
            <a:ext cx="886324" cy="230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>
                <a:latin typeface="Tw Cen MT"/>
              </a:rPr>
              <a:t>Educação</a:t>
            </a:r>
            <a:endParaRPr lang="en-US" sz="900" dirty="0">
              <a:latin typeface="Tw Cen MT" panose="020B0602020104020603" pitchFamily="34" charset="0"/>
            </a:endParaRPr>
          </a:p>
        </p:txBody>
      </p:sp>
      <p:sp>
        <p:nvSpPr>
          <p:cNvPr id="19" name="CuadroTexto 16">
            <a:extLst>
              <a:ext uri="{FF2B5EF4-FFF2-40B4-BE49-F238E27FC236}">
                <a16:creationId xmlns:a16="http://schemas.microsoft.com/office/drawing/2014/main" id="{B5C0F286-1142-A996-D1C3-D0C01EEA2201}"/>
              </a:ext>
            </a:extLst>
          </p:cNvPr>
          <p:cNvSpPr txBox="1"/>
          <p:nvPr/>
        </p:nvSpPr>
        <p:spPr>
          <a:xfrm>
            <a:off x="4936575" y="4619650"/>
            <a:ext cx="886324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Tw Cen MT"/>
              </a:rPr>
              <a:t>Saude &amp; </a:t>
            </a:r>
            <a:r>
              <a:rPr lang="en-US" sz="900" err="1">
                <a:latin typeface="Tw Cen MT"/>
              </a:rPr>
              <a:t>Assistencia</a:t>
            </a:r>
            <a:r>
              <a:rPr lang="en-US" sz="900">
                <a:latin typeface="Tw Cen MT"/>
              </a:rPr>
              <a:t> Social</a:t>
            </a:r>
          </a:p>
        </p:txBody>
      </p:sp>
      <p:sp>
        <p:nvSpPr>
          <p:cNvPr id="20" name="CuadroTexto 17">
            <a:extLst>
              <a:ext uri="{FF2B5EF4-FFF2-40B4-BE49-F238E27FC236}">
                <a16:creationId xmlns:a16="http://schemas.microsoft.com/office/drawing/2014/main" id="{A727F7BF-07AC-8264-A26E-0371F6A0C8B8}"/>
              </a:ext>
            </a:extLst>
          </p:cNvPr>
          <p:cNvSpPr txBox="1"/>
          <p:nvPr/>
        </p:nvSpPr>
        <p:spPr>
          <a:xfrm>
            <a:off x="5239853" y="5027703"/>
            <a:ext cx="120788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latin typeface="Tw Cen MT"/>
              </a:rPr>
              <a:t>Artes, </a:t>
            </a:r>
            <a:r>
              <a:rPr lang="en-US" sz="900" dirty="0" err="1">
                <a:latin typeface="Tw Cen MT"/>
              </a:rPr>
              <a:t>Desporto</a:t>
            </a:r>
            <a:r>
              <a:rPr lang="en-US" sz="900" dirty="0">
                <a:latin typeface="Tw Cen MT"/>
              </a:rPr>
              <a:t> &amp; </a:t>
            </a:r>
            <a:r>
              <a:rPr lang="en-US" sz="900" dirty="0" err="1">
                <a:latin typeface="Tw Cen MT"/>
              </a:rPr>
              <a:t>Trabalho</a:t>
            </a:r>
            <a:r>
              <a:rPr lang="en-US" sz="900" dirty="0">
                <a:latin typeface="Tw Cen MT"/>
              </a:rPr>
              <a:t> </a:t>
            </a:r>
            <a:r>
              <a:rPr lang="en-US" sz="900" dirty="0" err="1">
                <a:latin typeface="Tw Cen MT"/>
              </a:rPr>
              <a:t>Doméstico</a:t>
            </a:r>
            <a:endParaRPr lang="en-US" sz="900" dirty="0">
              <a:latin typeface="Tw Cen MT"/>
            </a:endParaRPr>
          </a:p>
        </p:txBody>
      </p:sp>
      <p:cxnSp>
        <p:nvCxnSpPr>
          <p:cNvPr id="21" name="Conector recto 24">
            <a:extLst>
              <a:ext uri="{FF2B5EF4-FFF2-40B4-BE49-F238E27FC236}">
                <a16:creationId xmlns:a16="http://schemas.microsoft.com/office/drawing/2014/main" id="{F1E88242-FDCF-9A56-D289-850904269359}"/>
              </a:ext>
            </a:extLst>
          </p:cNvPr>
          <p:cNvCxnSpPr>
            <a:cxnSpLocks/>
          </p:cNvCxnSpPr>
          <p:nvPr/>
        </p:nvCxnSpPr>
        <p:spPr>
          <a:xfrm>
            <a:off x="1762704" y="4571502"/>
            <a:ext cx="0" cy="36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6">
            <a:extLst>
              <a:ext uri="{FF2B5EF4-FFF2-40B4-BE49-F238E27FC236}">
                <a16:creationId xmlns:a16="http://schemas.microsoft.com/office/drawing/2014/main" id="{25389A77-F0B3-B124-1F52-D56F81468AC8}"/>
              </a:ext>
            </a:extLst>
          </p:cNvPr>
          <p:cNvCxnSpPr>
            <a:cxnSpLocks/>
          </p:cNvCxnSpPr>
          <p:nvPr/>
        </p:nvCxnSpPr>
        <p:spPr>
          <a:xfrm>
            <a:off x="3796528" y="4571502"/>
            <a:ext cx="0" cy="36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7">
            <a:extLst>
              <a:ext uri="{FF2B5EF4-FFF2-40B4-BE49-F238E27FC236}">
                <a16:creationId xmlns:a16="http://schemas.microsoft.com/office/drawing/2014/main" id="{4511142A-816C-AAE1-7659-39633836960F}"/>
              </a:ext>
            </a:extLst>
          </p:cNvPr>
          <p:cNvCxnSpPr>
            <a:cxnSpLocks/>
          </p:cNvCxnSpPr>
          <p:nvPr/>
        </p:nvCxnSpPr>
        <p:spPr>
          <a:xfrm>
            <a:off x="4807091" y="4571502"/>
            <a:ext cx="0" cy="36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8">
            <a:extLst>
              <a:ext uri="{FF2B5EF4-FFF2-40B4-BE49-F238E27FC236}">
                <a16:creationId xmlns:a16="http://schemas.microsoft.com/office/drawing/2014/main" id="{0C6AA5F2-C8A7-AD66-563D-98F8C920B7FF}"/>
              </a:ext>
            </a:extLst>
          </p:cNvPr>
          <p:cNvCxnSpPr>
            <a:cxnSpLocks/>
          </p:cNvCxnSpPr>
          <p:nvPr/>
        </p:nvCxnSpPr>
        <p:spPr>
          <a:xfrm>
            <a:off x="5855754" y="4571502"/>
            <a:ext cx="0" cy="36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5">
            <a:extLst>
              <a:ext uri="{FF2B5EF4-FFF2-40B4-BE49-F238E27FC236}">
                <a16:creationId xmlns:a16="http://schemas.microsoft.com/office/drawing/2014/main" id="{156644FE-B5B3-2946-9B80-F6C2FDA75CB6}"/>
              </a:ext>
            </a:extLst>
          </p:cNvPr>
          <p:cNvCxnSpPr>
            <a:cxnSpLocks/>
          </p:cNvCxnSpPr>
          <p:nvPr/>
        </p:nvCxnSpPr>
        <p:spPr>
          <a:xfrm>
            <a:off x="2785966" y="4571502"/>
            <a:ext cx="0" cy="36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3A5F817-C31E-993E-4EC9-DC2900AB1F59}"/>
              </a:ext>
            </a:extLst>
          </p:cNvPr>
          <p:cNvSpPr/>
          <p:nvPr/>
        </p:nvSpPr>
        <p:spPr>
          <a:xfrm>
            <a:off x="8339220" y="820265"/>
            <a:ext cx="1807410" cy="363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40,4%</a:t>
            </a:r>
            <a:endParaRPr lang="en-US" b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594B56-DB49-D8D1-D881-6E0C32ADEF7E}"/>
              </a:ext>
            </a:extLst>
          </p:cNvPr>
          <p:cNvSpPr/>
          <p:nvPr/>
        </p:nvSpPr>
        <p:spPr>
          <a:xfrm>
            <a:off x="10063747" y="747723"/>
            <a:ext cx="1347536" cy="488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0-14 </a:t>
            </a:r>
            <a:r>
              <a:rPr lang="en-US" b="1" err="1">
                <a:ea typeface="Calibri"/>
                <a:cs typeface="Calibri"/>
              </a:rPr>
              <a:t>anos</a:t>
            </a:r>
            <a:endParaRPr lang="en-US" b="1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8E9D08-59DC-A47D-408A-81E5B91C2C7B}"/>
              </a:ext>
            </a:extLst>
          </p:cNvPr>
          <p:cNvSpPr/>
          <p:nvPr/>
        </p:nvSpPr>
        <p:spPr>
          <a:xfrm>
            <a:off x="8339220" y="1379300"/>
            <a:ext cx="1807410" cy="363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62,0%</a:t>
            </a:r>
            <a:endParaRPr lang="en-US" b="1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F08E184-2E14-43E7-98D0-290E0214B87A}"/>
              </a:ext>
            </a:extLst>
          </p:cNvPr>
          <p:cNvSpPr/>
          <p:nvPr/>
        </p:nvSpPr>
        <p:spPr>
          <a:xfrm>
            <a:off x="10063746" y="1302302"/>
            <a:ext cx="1347536" cy="488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0-24 </a:t>
            </a:r>
            <a:r>
              <a:rPr lang="en-US" b="1" err="1">
                <a:ea typeface="Calibri"/>
                <a:cs typeface="Calibri"/>
              </a:rPr>
              <a:t>anos</a:t>
            </a:r>
            <a:endParaRPr lang="en-US" b="1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EF0B6D-268D-34BD-A135-480AEE957AD8}"/>
              </a:ext>
            </a:extLst>
          </p:cNvPr>
          <p:cNvSpPr/>
          <p:nvPr/>
        </p:nvSpPr>
        <p:spPr>
          <a:xfrm>
            <a:off x="8339220" y="1911598"/>
            <a:ext cx="1807410" cy="363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55,6%</a:t>
            </a:r>
            <a:endParaRPr lang="en-US" b="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A0DC1DF-8715-FDD0-D471-14855A5A6E33}"/>
              </a:ext>
            </a:extLst>
          </p:cNvPr>
          <p:cNvSpPr/>
          <p:nvPr/>
        </p:nvSpPr>
        <p:spPr>
          <a:xfrm>
            <a:off x="10063745" y="1843512"/>
            <a:ext cx="1347536" cy="488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15-64 </a:t>
            </a:r>
            <a:r>
              <a:rPr lang="en-US" b="1" err="1">
                <a:ea typeface="Calibri"/>
                <a:cs typeface="Calibri"/>
              </a:rPr>
              <a:t>anos</a:t>
            </a:r>
            <a:endParaRPr lang="en-US" b="1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AF822C-0D88-5DEE-686B-5B48A9E347C5}"/>
              </a:ext>
            </a:extLst>
          </p:cNvPr>
          <p:cNvSpPr/>
          <p:nvPr/>
        </p:nvSpPr>
        <p:spPr>
          <a:xfrm>
            <a:off x="8339220" y="2443896"/>
            <a:ext cx="1807410" cy="363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4,0%</a:t>
            </a:r>
            <a:endParaRPr lang="en-US" b="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A11E34D-0DFF-C958-41C7-5886BDE96076}"/>
              </a:ext>
            </a:extLst>
          </p:cNvPr>
          <p:cNvSpPr/>
          <p:nvPr/>
        </p:nvSpPr>
        <p:spPr>
          <a:xfrm>
            <a:off x="10063744" y="2384722"/>
            <a:ext cx="1347536" cy="488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ea typeface="Calibri"/>
                <a:cs typeface="Calibri"/>
              </a:rPr>
              <a:t>+ 64 </a:t>
            </a:r>
            <a:r>
              <a:rPr lang="en-US" b="1" err="1">
                <a:ea typeface="Calibri"/>
                <a:cs typeface="Calibri"/>
              </a:rPr>
              <a:t>anos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38F1303-4582-948A-D4B3-1F4E9557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25" r="455"/>
          <a:stretch>
            <a:fillRect/>
          </a:stretch>
        </p:blipFill>
        <p:spPr>
          <a:xfrm>
            <a:off x="7880387" y="3018489"/>
            <a:ext cx="3882030" cy="3119887"/>
          </a:xfrm>
          <a:prstGeom prst="rect">
            <a:avLst/>
          </a:prstGeom>
        </p:spPr>
      </p:pic>
      <p:sp>
        <p:nvSpPr>
          <p:cNvPr id="36" name="CuadroTexto 11">
            <a:extLst>
              <a:ext uri="{FF2B5EF4-FFF2-40B4-BE49-F238E27FC236}">
                <a16:creationId xmlns:a16="http://schemas.microsoft.com/office/drawing/2014/main" id="{BFC9F4F2-81A5-C540-4513-98F1AEF8C2BF}"/>
              </a:ext>
            </a:extLst>
          </p:cNvPr>
          <p:cNvSpPr txBox="1"/>
          <p:nvPr/>
        </p:nvSpPr>
        <p:spPr>
          <a:xfrm>
            <a:off x="7928953" y="2891270"/>
            <a:ext cx="395824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dirty="0" err="1">
                <a:latin typeface="Tw Cen MT"/>
              </a:rPr>
              <a:t>Nível</a:t>
            </a:r>
            <a:r>
              <a:rPr lang="en-US" dirty="0">
                <a:latin typeface="Tw Cen MT"/>
              </a:rPr>
              <a:t> de </a:t>
            </a:r>
            <a:r>
              <a:rPr lang="en-US" dirty="0" err="1">
                <a:latin typeface="Tw Cen MT"/>
              </a:rPr>
              <a:t>escolaridade</a:t>
            </a:r>
            <a:r>
              <a:rPr lang="en-US" dirty="0">
                <a:latin typeface="Tw Cen MT"/>
              </a:rPr>
              <a:t> </a:t>
            </a:r>
            <a:r>
              <a:rPr lang="en-US" dirty="0" err="1">
                <a:latin typeface="Tw Cen MT"/>
              </a:rPr>
              <a:t>concluído</a:t>
            </a:r>
            <a:r>
              <a:rPr lang="en-US" dirty="0">
                <a:latin typeface="Tw Cen MT"/>
              </a:rPr>
              <a:t> (18 </a:t>
            </a:r>
            <a:r>
              <a:rPr lang="en-US" dirty="0" err="1">
                <a:latin typeface="Tw Cen MT"/>
              </a:rPr>
              <a:t>anos</a:t>
            </a:r>
            <a:r>
              <a:rPr lang="en-US" dirty="0">
                <a:latin typeface="Tw Cen MT"/>
              </a:rPr>
              <a:t> </a:t>
            </a:r>
            <a:r>
              <a:rPr lang="en-US" dirty="0" err="1">
                <a:latin typeface="Tw Cen MT"/>
              </a:rPr>
              <a:t>ou</a:t>
            </a:r>
            <a:r>
              <a:rPr lang="en-US" dirty="0">
                <a:latin typeface="Tw Cen MT"/>
              </a:rPr>
              <a:t> </a:t>
            </a:r>
            <a:r>
              <a:rPr lang="en-US" dirty="0" err="1">
                <a:latin typeface="Tw Cen MT"/>
              </a:rPr>
              <a:t>mais</a:t>
            </a:r>
            <a:r>
              <a:rPr lang="en-US" dirty="0">
                <a:latin typeface="Tw Cen MT"/>
              </a:rPr>
              <a:t>) </a:t>
            </a:r>
          </a:p>
          <a:p>
            <a:pPr algn="ctr">
              <a:defRPr sz="1400" b="0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 dirty="0"/>
          </a:p>
        </p:txBody>
      </p:sp>
      <p:sp>
        <p:nvSpPr>
          <p:cNvPr id="37" name="CuadroTexto 11">
            <a:extLst>
              <a:ext uri="{FF2B5EF4-FFF2-40B4-BE49-F238E27FC236}">
                <a16:creationId xmlns:a16="http://schemas.microsoft.com/office/drawing/2014/main" id="{F2FA54A1-2486-7F77-9E13-D39F16340825}"/>
              </a:ext>
            </a:extLst>
          </p:cNvPr>
          <p:cNvSpPr txBox="1"/>
          <p:nvPr/>
        </p:nvSpPr>
        <p:spPr>
          <a:xfrm>
            <a:off x="8022531" y="444848"/>
            <a:ext cx="395824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dirty="0" err="1">
                <a:latin typeface="Tw Cen MT"/>
              </a:rPr>
              <a:t>Distribui</a:t>
            </a:r>
            <a:r>
              <a:rPr lang="pt-BR" dirty="0">
                <a:latin typeface="Tw Cen MT" panose="020B0602020104020603" pitchFamily="34" charset="0"/>
              </a:rPr>
              <a:t>çã</a:t>
            </a:r>
            <a:r>
              <a:rPr lang="en-US" dirty="0">
                <a:latin typeface="Tw Cen MT"/>
              </a:rPr>
              <a:t>o </a:t>
            </a:r>
            <a:r>
              <a:rPr lang="en-US" dirty="0" err="1">
                <a:latin typeface="Tw Cen MT"/>
              </a:rPr>
              <a:t>Etária</a:t>
            </a:r>
            <a:r>
              <a:rPr lang="en-US" dirty="0">
                <a:latin typeface="Tw Cen MT"/>
              </a:rPr>
              <a:t> da </a:t>
            </a:r>
            <a:r>
              <a:rPr lang="en-US" dirty="0" err="1">
                <a:latin typeface="Tw Cen MT"/>
              </a:rPr>
              <a:t>População</a:t>
            </a:r>
            <a:r>
              <a:rPr lang="en-US" dirty="0">
                <a:latin typeface="Tw Cen MT"/>
              </a:rPr>
              <a:t>  </a:t>
            </a:r>
          </a:p>
          <a:p>
            <a:pPr algn="ctr">
              <a:defRPr sz="1400" b="0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9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CE07E-C298-45C0-93EF-06C8DF75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43" y="737080"/>
            <a:ext cx="5226128" cy="5624637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pt-BR" sz="2000" u="sng" kern="1200">
                <a:latin typeface="+mn-lt"/>
                <a:ea typeface="+mj-ea"/>
                <a:cs typeface="+mj-cs"/>
              </a:rPr>
            </a:br>
            <a:r>
              <a:rPr kumimoji="0" lang="pt-PT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Apoia a Estratégia de Transformação Digital para </a:t>
            </a:r>
            <a:r>
              <a:rPr lang="pt-PT" altLang="en-US" sz="2000" b="0">
                <a:solidFill>
                  <a:schemeClr val="bg1"/>
                </a:solidFill>
                <a:latin typeface="+mn-lt"/>
              </a:rPr>
              <a:t>o Continente</a:t>
            </a:r>
            <a:r>
              <a:rPr kumimoji="0" lang="pt-PT" alt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(2020–30) preparada pela União Africana. </a:t>
            </a:r>
            <a:br>
              <a:rPr lang="pt-PT" altLang="en-US" sz="2000" b="0" i="0" u="none" strike="noStrike" cap="none" normalizeH="0" baseline="0">
                <a:ln>
                  <a:noFill/>
                </a:ln>
                <a:effectLst/>
                <a:latin typeface="+mn-lt"/>
              </a:rPr>
            </a:br>
            <a:br>
              <a:rPr lang="pt-BR" sz="2000">
                <a:latin typeface="+mn-lt"/>
                <a:ea typeface="+mj-ea"/>
                <a:cs typeface="+mj-cs"/>
              </a:rPr>
            </a:br>
            <a:r>
              <a:rPr lang="pt-BR" sz="2000" u="sng">
                <a:solidFill>
                  <a:srgbClr val="FFFFFF"/>
                </a:solidFill>
                <a:latin typeface="+mn-lt"/>
                <a:ea typeface="+mj-ea"/>
                <a:cs typeface="+mj-cs"/>
              </a:rPr>
              <a:t>Objectivo</a:t>
            </a:r>
            <a:r>
              <a:rPr lang="pt-BR" sz="2000" kern="120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:</a:t>
            </a:r>
            <a:r>
              <a:rPr lang="pt-BR" sz="2000" b="0" kern="120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pt-BR" sz="2000" b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Explorar</a:t>
            </a:r>
            <a:r>
              <a:rPr lang="pt-BR" sz="2000" b="0" kern="120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pt-BR" sz="2000" b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as vias para aceleração dos processos</a:t>
            </a:r>
            <a:r>
              <a:rPr lang="pt-BR" sz="2000" b="0" kern="120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de transformação digital, aproveitando as oportunidades, mitigando os riscos e, ao longo do processo, aumentando o desenvolvimento inclusivo</a:t>
            </a:r>
            <a:r>
              <a:rPr lang="pt-BR" sz="2000" b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e sustentável.</a:t>
            </a:r>
            <a:br>
              <a:rPr lang="pt-BR" sz="2000" b="0">
                <a:latin typeface="+mn-lt"/>
                <a:ea typeface="+mj-ea"/>
                <a:cs typeface="+mj-cs"/>
              </a:rPr>
            </a:br>
            <a:br>
              <a:rPr lang="pt-BR" sz="2000" b="0">
                <a:latin typeface="+mn-lt"/>
                <a:ea typeface="+mj-ea"/>
                <a:cs typeface="+mj-cs"/>
              </a:rPr>
            </a:br>
            <a:r>
              <a:rPr lang="pt-BR" sz="2000" u="sng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Angola</a:t>
            </a:r>
            <a:r>
              <a:rPr lang="pt-BR" sz="2000" b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: O entendimento é de estar totalmente alinhados com os objetivos do Governo traduzidos no </a:t>
            </a:r>
            <a:r>
              <a:rPr lang="pt-BR" sz="200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Plano de Desenvolvimento Nacional (2023-2027) </a:t>
            </a:r>
            <a:r>
              <a:rPr lang="pt-BR" sz="2000" b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 que incluem a alavancagem das tecnologias digitais para potenciar:</a:t>
            </a:r>
            <a:br>
              <a:rPr lang="pt-BR" sz="2000" b="0">
                <a:latin typeface="+mn-lt"/>
                <a:ea typeface="+mj-ea"/>
                <a:cs typeface="+mj-cs"/>
              </a:rPr>
            </a:br>
            <a:br>
              <a:rPr lang="pt-BR" sz="2000" b="0">
                <a:latin typeface="+mn-lt"/>
                <a:ea typeface="+mj-ea"/>
                <a:cs typeface="+mj-cs"/>
              </a:rPr>
            </a:br>
            <a:r>
              <a:rPr lang="pt-BR" sz="2000" b="0" i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Desenvolvimento do Capital Humano</a:t>
            </a:r>
            <a:br>
              <a:rPr lang="pt-BR" sz="2000" b="0" i="1">
                <a:latin typeface="+mn-lt"/>
                <a:ea typeface="+mj-ea"/>
                <a:cs typeface="+mj-cs"/>
              </a:rPr>
            </a:br>
            <a:r>
              <a:rPr lang="pt-BR" sz="2000" b="0" i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Diversificação econômica</a:t>
            </a:r>
            <a:br>
              <a:rPr lang="pt-BR" sz="2000" b="0" i="1">
                <a:latin typeface="+mn-lt"/>
                <a:ea typeface="+mj-ea"/>
                <a:cs typeface="+mj-cs"/>
              </a:rPr>
            </a:br>
            <a:r>
              <a:rPr lang="pt-BR" sz="2000" b="0" i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Modernização da administração pública</a:t>
            </a:r>
            <a:br>
              <a:rPr lang="pt-BR" sz="2000" b="0">
                <a:latin typeface="+mn-lt"/>
                <a:ea typeface="+mj-ea"/>
                <a:cs typeface="+mj-cs"/>
              </a:rPr>
            </a:br>
            <a:endParaRPr lang="pt-BR" sz="2000" b="0" kern="1200">
              <a:solidFill>
                <a:srgbClr val="FFFFFF"/>
              </a:solidFill>
              <a:latin typeface="+mn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6E448-3832-4523-9704-FC261B54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55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DE4A   |    Angola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88E97-CF38-484D-8561-75040E28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1CDD7D-6EFC-45A8-BD8F-996E7A93B325}" type="slidenum">
              <a:rPr lang="pt-BR" smtClean="0"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pt-BR">
              <a:latin typeface="+mn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738DCD9-E190-1141-B687-15824E09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D5C19-F85E-0A94-E4B3-AC23C568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48" y="120482"/>
            <a:ext cx="6723452" cy="591103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50CB085-EDC2-617A-84CF-8008723DDACC}"/>
              </a:ext>
            </a:extLst>
          </p:cNvPr>
          <p:cNvSpPr/>
          <p:nvPr/>
        </p:nvSpPr>
        <p:spPr>
          <a:xfrm>
            <a:off x="8037095" y="3429000"/>
            <a:ext cx="1363579" cy="13675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176959-0BFE-4893-7F51-1460DD57F24E}"/>
              </a:ext>
            </a:extLst>
          </p:cNvPr>
          <p:cNvSpPr txBox="1"/>
          <p:nvPr/>
        </p:nvSpPr>
        <p:spPr>
          <a:xfrm>
            <a:off x="0" y="0"/>
            <a:ext cx="60960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u="sng" baseline="0">
                <a:solidFill>
                  <a:srgbClr val="FFFFFF"/>
                </a:solidFill>
                <a:latin typeface="Calibri"/>
              </a:rPr>
              <a:t>Economia Digital para África - DE4A</a:t>
            </a:r>
            <a:endParaRPr lang="pt-PT" sz="2800"/>
          </a:p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30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B735-8832-45F4-BF68-8C54AC9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F7F7-4F7C-4773-8654-5CE96495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pt-BR" smtClean="0"/>
              <a:t>20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67B750-4396-4F52-946A-46EAACA4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7" y="274791"/>
            <a:ext cx="8330163" cy="613984"/>
          </a:xfrm>
        </p:spPr>
        <p:txBody>
          <a:bodyPr/>
          <a:lstStyle/>
          <a:p>
            <a:r>
              <a:rPr lang="en-001" sz="3100" b="0">
                <a:latin typeface="Franklin Gothic Medium"/>
              </a:rPr>
              <a:t>Competências Digitais</a:t>
            </a:r>
            <a:r>
              <a:rPr lang="pt-BR" sz="3100" b="0">
                <a:latin typeface="Franklin Gothic Medium"/>
              </a:rPr>
              <a:t>: </a:t>
            </a:r>
            <a:r>
              <a:rPr lang="pt-BR" sz="3100" b="0" u="sng">
                <a:latin typeface="Franklin Gothic Medium"/>
              </a:rPr>
              <a:t>forças</a:t>
            </a:r>
            <a:r>
              <a:rPr lang="en-001" sz="3100" b="0" u="sng">
                <a:latin typeface="Franklin Gothic Medium"/>
              </a:rPr>
              <a:t> e </a:t>
            </a:r>
            <a:r>
              <a:rPr lang="pt-BR" sz="3100" b="0" u="sng">
                <a:latin typeface="Franklin Gothic Medium"/>
              </a:rPr>
              <a:t>oportunidades</a:t>
            </a:r>
            <a:endParaRPr lang="pt-BR" sz="3100" u="sng">
              <a:latin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581DA-DEE0-4591-9D5F-09F7C75B5313}"/>
              </a:ext>
            </a:extLst>
          </p:cNvPr>
          <p:cNvSpPr/>
          <p:nvPr/>
        </p:nvSpPr>
        <p:spPr>
          <a:xfrm>
            <a:off x="295469" y="1187163"/>
            <a:ext cx="11448512" cy="46135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>
                <a:solidFill>
                  <a:schemeClr val="tx1"/>
                </a:solidFill>
                <a:latin typeface="Franklin Gothic Book"/>
              </a:rPr>
              <a:t>Número crescente de jovens a entrar anualmente para o mercado de trabalho</a:t>
            </a:r>
            <a:endParaRPr lang="pt-PT" sz="2400" b="1">
              <a:solidFill>
                <a:schemeClr val="tx1"/>
              </a:solidFill>
              <a:latin typeface="Franklin Gothic Book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001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tx1"/>
                </a:solidFill>
                <a:latin typeface="Franklin Gothic Book"/>
              </a:rPr>
              <a:t>Forte interesse dos sectores público e privado na melhoria da qualidade de todos os níveis de ensino e um sistema educacional mais inclusivo e digitalizado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001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>
                <a:solidFill>
                  <a:schemeClr val="tx1"/>
                </a:solidFill>
                <a:latin typeface="Franklin Gothic Book"/>
              </a:rPr>
              <a:t>Aumento da procura por competências digitais básicas, especialmente para </a:t>
            </a:r>
            <a:r>
              <a:rPr lang="en-001" err="1">
                <a:solidFill>
                  <a:schemeClr val="tx1"/>
                </a:solidFill>
                <a:latin typeface="Franklin Gothic Book"/>
              </a:rPr>
              <a:t>apoiar</a:t>
            </a:r>
            <a:r>
              <a:rPr lang="pt-BR">
                <a:solidFill>
                  <a:schemeClr val="tx1"/>
                </a:solidFill>
                <a:latin typeface="Franklin Gothic Book"/>
              </a:rPr>
              <a:t> o crescimento d</a:t>
            </a:r>
            <a:r>
              <a:rPr lang="en-001">
                <a:solidFill>
                  <a:schemeClr val="tx1"/>
                </a:solidFill>
                <a:latin typeface="Franklin Gothic Book"/>
              </a:rPr>
              <a:t>as</a:t>
            </a:r>
            <a:r>
              <a:rPr lang="pt-BR">
                <a:solidFill>
                  <a:schemeClr val="tx1"/>
                </a:solidFill>
                <a:latin typeface="Franklin Gothic Book"/>
              </a:rPr>
              <a:t> empresas digitais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B8D3C3-F6EA-45D0-9B7A-87C785A9982E}"/>
              </a:ext>
            </a:extLst>
          </p:cNvPr>
          <p:cNvCxnSpPr>
            <a:cxnSpLocks/>
          </p:cNvCxnSpPr>
          <p:nvPr/>
        </p:nvCxnSpPr>
        <p:spPr>
          <a:xfrm>
            <a:off x="0" y="1180012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8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1E75-1D64-47CB-BC46-57A91024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3" y="3288049"/>
            <a:ext cx="11399517" cy="794033"/>
          </a:xfrm>
        </p:spPr>
        <p:txBody>
          <a:bodyPr/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es Bold"/>
              </a:rPr>
              <a:t>Iniciativas </a:t>
            </a:r>
            <a:r>
              <a:rPr lang="en-US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es Bold"/>
              </a:rPr>
              <a:t>em</a:t>
            </a:r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es Bold"/>
              </a:rPr>
              <a:t> </a:t>
            </a:r>
            <a:r>
              <a:rPr lang="en-US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es Bold"/>
              </a:rPr>
              <a:t>curso</a:t>
            </a:r>
            <a:endParaRPr lang="pt-BR" err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46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D76492-E771-8EE0-D498-96FC15F1E5FF}"/>
              </a:ext>
            </a:extLst>
          </p:cNvPr>
          <p:cNvSpPr/>
          <p:nvPr/>
        </p:nvSpPr>
        <p:spPr>
          <a:xfrm>
            <a:off x="81079" y="3855507"/>
            <a:ext cx="4877714" cy="184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B2595-AC8F-E324-A6C1-DF21E40D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248B-1F64-C6A0-B3C7-3A0A8201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EBFF0-ECAF-679C-397B-69178BBAD854}"/>
              </a:ext>
            </a:extLst>
          </p:cNvPr>
          <p:cNvSpPr txBox="1"/>
          <p:nvPr/>
        </p:nvSpPr>
        <p:spPr>
          <a:xfrm>
            <a:off x="6423" y="177063"/>
            <a:ext cx="12190214" cy="3847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>
              <a:defRPr/>
            </a:pPr>
            <a:r>
              <a:rPr kumimoji="0" lang="pt-BR" sz="19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PROJETO DE ACELERAÇÃO DIGITAL DE ANGOLA (P180693)</a:t>
            </a:r>
            <a:r>
              <a:rPr lang="pt-BR" sz="1900" b="1">
                <a:solidFill>
                  <a:srgbClr val="1F497D"/>
                </a:solidFill>
                <a:latin typeface="Poppins"/>
                <a:ea typeface="League Spartan" charset="0"/>
                <a:cs typeface="Poppins"/>
              </a:rPr>
              <a:t> - PADA</a:t>
            </a:r>
            <a:endParaRPr lang="en-US" sz="19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sp>
        <p:nvSpPr>
          <p:cNvPr id="19" name="Freeform 999">
            <a:extLst>
              <a:ext uri="{FF2B5EF4-FFF2-40B4-BE49-F238E27FC236}">
                <a16:creationId xmlns:a16="http://schemas.microsoft.com/office/drawing/2014/main" id="{168DF662-517F-D972-21AA-A69F0D79F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7603" y="1051390"/>
            <a:ext cx="358547" cy="358547"/>
          </a:xfrm>
          <a:custGeom>
            <a:avLst/>
            <a:gdLst>
              <a:gd name="T0" fmla="*/ 309016 w 289849"/>
              <a:gd name="T1" fmla="*/ 822812 h 290152"/>
              <a:gd name="T2" fmla="*/ 436972 w 289849"/>
              <a:gd name="T3" fmla="*/ 645296 h 290152"/>
              <a:gd name="T4" fmla="*/ 505772 w 289849"/>
              <a:gd name="T5" fmla="*/ 645296 h 290152"/>
              <a:gd name="T6" fmla="*/ 828071 w 289849"/>
              <a:gd name="T7" fmla="*/ 528952 h 290152"/>
              <a:gd name="T8" fmla="*/ 931875 w 289849"/>
              <a:gd name="T9" fmla="*/ 536147 h 290152"/>
              <a:gd name="T10" fmla="*/ 551647 w 289849"/>
              <a:gd name="T11" fmla="*/ 491767 h 290152"/>
              <a:gd name="T12" fmla="*/ 347643 w 289849"/>
              <a:gd name="T13" fmla="*/ 548137 h 290152"/>
              <a:gd name="T14" fmla="*/ 142436 w 289849"/>
              <a:gd name="T15" fmla="*/ 636901 h 290152"/>
              <a:gd name="T16" fmla="*/ 211239 w 289849"/>
              <a:gd name="T17" fmla="*/ 728058 h 290152"/>
              <a:gd name="T18" fmla="*/ 339195 w 289849"/>
              <a:gd name="T19" fmla="*/ 728058 h 290152"/>
              <a:gd name="T20" fmla="*/ 408000 w 289849"/>
              <a:gd name="T21" fmla="*/ 629702 h 290152"/>
              <a:gd name="T22" fmla="*/ 534743 w 289849"/>
              <a:gd name="T23" fmla="*/ 629702 h 290152"/>
              <a:gd name="T24" fmla="*/ 603547 w 289849"/>
              <a:gd name="T25" fmla="*/ 540950 h 290152"/>
              <a:gd name="T26" fmla="*/ 633728 w 289849"/>
              <a:gd name="T27" fmla="*/ 822812 h 290152"/>
              <a:gd name="T28" fmla="*/ 599926 w 289849"/>
              <a:gd name="T29" fmla="*/ 436594 h 290152"/>
              <a:gd name="T30" fmla="*/ 461676 w 289849"/>
              <a:gd name="T31" fmla="*/ 352871 h 290152"/>
              <a:gd name="T32" fmla="*/ 207497 w 289849"/>
              <a:gd name="T33" fmla="*/ 352871 h 290152"/>
              <a:gd name="T34" fmla="*/ 764904 w 289849"/>
              <a:gd name="T35" fmla="*/ 336518 h 290152"/>
              <a:gd name="T36" fmla="*/ 679847 w 289849"/>
              <a:gd name="T37" fmla="*/ 420874 h 290152"/>
              <a:gd name="T38" fmla="*/ 747195 w 289849"/>
              <a:gd name="T39" fmla="*/ 279468 h 290152"/>
              <a:gd name="T40" fmla="*/ 870318 w 289849"/>
              <a:gd name="T41" fmla="*/ 401810 h 290152"/>
              <a:gd name="T42" fmla="*/ 548079 w 289849"/>
              <a:gd name="T43" fmla="*/ 242701 h 290152"/>
              <a:gd name="T44" fmla="*/ 414917 w 289849"/>
              <a:gd name="T45" fmla="*/ 273094 h 290152"/>
              <a:gd name="T46" fmla="*/ 223195 w 289849"/>
              <a:gd name="T47" fmla="*/ 242701 h 290152"/>
              <a:gd name="T48" fmla="*/ 334249 w 289849"/>
              <a:gd name="T49" fmla="*/ 273094 h 290152"/>
              <a:gd name="T50" fmla="*/ 223195 w 289849"/>
              <a:gd name="T51" fmla="*/ 242701 h 290152"/>
              <a:gd name="T52" fmla="*/ 940331 w 289849"/>
              <a:gd name="T53" fmla="*/ 125935 h 290152"/>
              <a:gd name="T54" fmla="*/ 142436 w 289849"/>
              <a:gd name="T55" fmla="*/ 29981 h 290152"/>
              <a:gd name="T56" fmla="*/ 814791 w 289849"/>
              <a:gd name="T57" fmla="*/ 935558 h 290152"/>
              <a:gd name="T58" fmla="*/ 747195 w 289849"/>
              <a:gd name="T59" fmla="*/ 552942 h 290152"/>
              <a:gd name="T60" fmla="*/ 715810 w 289849"/>
              <a:gd name="T61" fmla="*/ 852796 h 290152"/>
              <a:gd name="T62" fmla="*/ 113468 w 289849"/>
              <a:gd name="T63" fmla="*/ 253080 h 290152"/>
              <a:gd name="T64" fmla="*/ 142436 w 289849"/>
              <a:gd name="T65" fmla="*/ 596117 h 290152"/>
              <a:gd name="T66" fmla="*/ 334367 w 289849"/>
              <a:gd name="T67" fmla="*/ 520556 h 290152"/>
              <a:gd name="T68" fmla="*/ 535951 w 289849"/>
              <a:gd name="T69" fmla="*/ 465379 h 290152"/>
              <a:gd name="T70" fmla="*/ 814791 w 289849"/>
              <a:gd name="T71" fmla="*/ 266271 h 290152"/>
              <a:gd name="T72" fmla="*/ 254696 w 289849"/>
              <a:gd name="T73" fmla="*/ 141528 h 290152"/>
              <a:gd name="T74" fmla="*/ 829278 w 289849"/>
              <a:gd name="T75" fmla="*/ 0 h 290152"/>
              <a:gd name="T76" fmla="*/ 843763 w 289849"/>
              <a:gd name="T77" fmla="*/ 155929 h 290152"/>
              <a:gd name="T78" fmla="*/ 889627 w 289849"/>
              <a:gd name="T79" fmla="*/ 453387 h 290152"/>
              <a:gd name="T80" fmla="*/ 907737 w 289849"/>
              <a:gd name="T81" fmla="*/ 623706 h 290152"/>
              <a:gd name="T82" fmla="*/ 843763 w 289849"/>
              <a:gd name="T83" fmla="*/ 951152 h 290152"/>
              <a:gd name="T84" fmla="*/ 0 w 289849"/>
              <a:gd name="T85" fmla="*/ 951152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EAC504-C8AB-E0F1-293B-A2747E809EC7}"/>
              </a:ext>
            </a:extLst>
          </p:cNvPr>
          <p:cNvSpPr txBox="1"/>
          <p:nvPr/>
        </p:nvSpPr>
        <p:spPr>
          <a:xfrm>
            <a:off x="6998107" y="1636180"/>
            <a:ext cx="5016398" cy="26468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50" i="0" u="none" strike="noStrike" kern="1200" cap="none" spc="0" normalizeH="0" baseline="0" noProof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Poppins"/>
              <a:ea typeface="Lato Light"/>
              <a:cs typeface="Poppi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622944-124C-DF45-EAA3-A902A8E923DB}"/>
              </a:ext>
            </a:extLst>
          </p:cNvPr>
          <p:cNvSpPr/>
          <p:nvPr/>
        </p:nvSpPr>
        <p:spPr>
          <a:xfrm>
            <a:off x="5143783" y="1388732"/>
            <a:ext cx="6958191" cy="4313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D3722D4-7902-D8A4-AB6B-7540810A17AD}"/>
              </a:ext>
            </a:extLst>
          </p:cNvPr>
          <p:cNvSpPr txBox="1"/>
          <p:nvPr/>
        </p:nvSpPr>
        <p:spPr>
          <a:xfrm>
            <a:off x="136962" y="3997869"/>
            <a:ext cx="485246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400" b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Objetivos de Desenvolvimento do </a:t>
            </a:r>
            <a:r>
              <a:rPr lang="pt-BR" sz="1400" b="1" err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Projecto</a:t>
            </a:r>
            <a:endParaRPr lang="pt-BR" sz="1400" b="1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>
              <a:defRPr/>
            </a:pPr>
            <a:endParaRPr lang="pt-BR" sz="1600" b="1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Acelerar a inclusão digital,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Aumentar o acesso a serviços habilitados digitalmente, 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Aumentar as oportunidades digitais para o avanço da economia digital de Angola.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D5C4734-0834-F23C-136E-DE452AB42B92}"/>
              </a:ext>
            </a:extLst>
          </p:cNvPr>
          <p:cNvSpPr txBox="1"/>
          <p:nvPr/>
        </p:nvSpPr>
        <p:spPr>
          <a:xfrm>
            <a:off x="5563104" y="1709341"/>
            <a:ext cx="58654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Principais Indicadores de Sucesso até 2030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2DF54656-45B8-0CDD-518D-D5C22E12B412}"/>
              </a:ext>
            </a:extLst>
          </p:cNvPr>
          <p:cNvSpPr txBox="1"/>
          <p:nvPr/>
        </p:nvSpPr>
        <p:spPr>
          <a:xfrm>
            <a:off x="1061631" y="805384"/>
            <a:ext cx="26224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VALOR EMPENHADO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FC11EC48-27DE-336C-CE90-548464717C8C}"/>
              </a:ext>
            </a:extLst>
          </p:cNvPr>
          <p:cNvSpPr txBox="1"/>
          <p:nvPr/>
        </p:nvSpPr>
        <p:spPr>
          <a:xfrm>
            <a:off x="1215984" y="1090361"/>
            <a:ext cx="26342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US$</a:t>
            </a:r>
            <a:r>
              <a:rPr lang="en-US" sz="3600" b="1">
                <a:solidFill>
                  <a:schemeClr val="tx2"/>
                </a:solidFill>
                <a:latin typeface="Poppins"/>
                <a:ea typeface="League Spartan" charset="0"/>
                <a:cs typeface="Poppins"/>
              </a:rPr>
              <a:t> 300M</a:t>
            </a:r>
            <a:endParaRPr lang="en-US" sz="3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pic>
        <p:nvPicPr>
          <p:cNvPr id="27" name="Graphic 12" descr="Coins with solid fill">
            <a:extLst>
              <a:ext uri="{FF2B5EF4-FFF2-40B4-BE49-F238E27FC236}">
                <a16:creationId xmlns:a16="http://schemas.microsoft.com/office/drawing/2014/main" id="{479EDDFF-F3CC-F323-3E83-2106A85F3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636" y="777021"/>
            <a:ext cx="874273" cy="1015057"/>
          </a:xfrm>
          <a:prstGeom prst="rect">
            <a:avLst/>
          </a:prstGeom>
        </p:spPr>
      </p:pic>
      <p:sp>
        <p:nvSpPr>
          <p:cNvPr id="30" name="Rectangle 38">
            <a:extLst>
              <a:ext uri="{FF2B5EF4-FFF2-40B4-BE49-F238E27FC236}">
                <a16:creationId xmlns:a16="http://schemas.microsoft.com/office/drawing/2014/main" id="{31563F77-3FA3-8623-AB20-F39A52C1703C}"/>
              </a:ext>
            </a:extLst>
          </p:cNvPr>
          <p:cNvSpPr/>
          <p:nvPr/>
        </p:nvSpPr>
        <p:spPr>
          <a:xfrm>
            <a:off x="69228" y="2194550"/>
            <a:ext cx="4887428" cy="1555497"/>
          </a:xfrm>
          <a:prstGeom prst="rect">
            <a:avLst/>
          </a:prstGeom>
          <a:solidFill>
            <a:srgbClr val="DCE6F2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D384C124-D243-9C46-01F2-18CC8B2F28D3}"/>
              </a:ext>
            </a:extLst>
          </p:cNvPr>
          <p:cNvSpPr txBox="1"/>
          <p:nvPr/>
        </p:nvSpPr>
        <p:spPr>
          <a:xfrm>
            <a:off x="130840" y="2235139"/>
            <a:ext cx="4586692" cy="144552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Aprovação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27 de junho de 2024</a:t>
            </a:r>
            <a:endParaRPr lang="pt-PT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Entrada em vigor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8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 de Maio de 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2025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 </a:t>
            </a:r>
            <a:endParaRPr lang="pt-PT" sz="1600">
              <a:ea typeface="Calibri"/>
              <a:cs typeface="Calibri"/>
            </a:endParaRPr>
          </a:p>
          <a:p>
            <a:pPr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Encerramento: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31 de Março de 2030 </a:t>
            </a:r>
            <a:endParaRPr lang="pt-BR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pt-BR" sz="1600" b="1" err="1">
                <a:solidFill>
                  <a:srgbClr val="17406D"/>
                </a:solidFill>
                <a:ea typeface="+mn-lt"/>
                <a:cs typeface="+mn-lt"/>
              </a:rPr>
              <a:t>TTLs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kumimoji="0" lang="pt-BR" sz="1600" i="0" u="none" strike="noStrike" kern="1200" cap="none" spc="0" normalizeH="0" baseline="0" noProof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Fawah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  <a:r>
              <a:rPr kumimoji="0" lang="pt-BR" sz="1600" i="0" u="none" strike="noStrike" kern="1200" cap="none" spc="0" normalizeH="0" baseline="0" noProof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Ngeniform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  <a:r>
              <a:rPr lang="pt-BR" sz="1600" err="1">
                <a:solidFill>
                  <a:srgbClr val="17406D"/>
                </a:solidFill>
                <a:ea typeface="+mn-lt"/>
                <a:cs typeface="+mn-lt"/>
              </a:rPr>
              <a:t>Akwo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 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| Sunita Varada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 </a:t>
            </a:r>
            <a:endParaRPr lang="pt-BR" sz="1600">
              <a:ea typeface="Calibri"/>
              <a:cs typeface="Calibri"/>
            </a:endParaRPr>
          </a:p>
          <a:p>
            <a:pPr>
              <a:lnSpc>
                <a:spcPts val="1400"/>
              </a:lnSpc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Agência responsável pela implementaçã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o</a:t>
            </a:r>
            <a:r>
              <a:rPr lang="pt-BR" sz="1600" b="0">
                <a:solidFill>
                  <a:srgbClr val="17406D"/>
                </a:solidFill>
                <a:ea typeface="+mn-lt"/>
                <a:cs typeface="+mn-lt"/>
              </a:rPr>
              <a:t>: IMA (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Ministro de Estado </a:t>
            </a:r>
            <a:r>
              <a:rPr lang="pt-BR" sz="1600" b="0">
                <a:solidFill>
                  <a:srgbClr val="17406D"/>
                </a:solidFill>
                <a:ea typeface="+mn-lt"/>
                <a:cs typeface="+mn-lt"/>
              </a:rPr>
              <a:t>Civil)</a:t>
            </a:r>
            <a:r>
              <a:rPr lang="pt-BR" sz="1400">
                <a:solidFill>
                  <a:srgbClr val="17406D"/>
                </a:solidFill>
                <a:ea typeface="+mn-lt"/>
                <a:cs typeface="+mn-lt"/>
              </a:rPr>
              <a:t> </a:t>
            </a:r>
            <a:endParaRPr lang="pt-BR" sz="1400">
              <a:ea typeface="Calibri"/>
              <a:cs typeface="Calibri"/>
            </a:endParaRPr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A453E8F1-D611-9241-2A56-75A009CF1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01113"/>
              </p:ext>
            </p:extLst>
          </p:nvPr>
        </p:nvGraphicFramePr>
        <p:xfrm>
          <a:off x="5334000" y="2235200"/>
          <a:ext cx="6675699" cy="3556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0897">
                  <a:extLst>
                    <a:ext uri="{9D8B030D-6E8A-4147-A177-3AD203B41FA5}">
                      <a16:colId xmlns:a16="http://schemas.microsoft.com/office/drawing/2014/main" val="2992780064"/>
                    </a:ext>
                  </a:extLst>
                </a:gridCol>
                <a:gridCol w="2134802">
                  <a:extLst>
                    <a:ext uri="{9D8B030D-6E8A-4147-A177-3AD203B41FA5}">
                      <a16:colId xmlns:a16="http://schemas.microsoft.com/office/drawing/2014/main" val="1339613750"/>
                    </a:ext>
                  </a:extLst>
                </a:gridCol>
              </a:tblGrid>
              <a:tr h="3992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Pessoas com acesso a Internet de Band Larga</a:t>
                      </a:r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13.500.000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92189"/>
                  </a:ext>
                </a:extLst>
              </a:tr>
              <a:tr h="399203">
                <a:tc>
                  <a:txBody>
                    <a:bodyPr/>
                    <a:lstStyle/>
                    <a:p>
                      <a:r>
                        <a:rPr lang="pt-PT">
                          <a:solidFill>
                            <a:srgbClr val="4472C4"/>
                          </a:solidFill>
                        </a:rPr>
                        <a:t>N.º de Pessoas com ID Digitalmente Verificável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>
                          <a:solidFill>
                            <a:srgbClr val="4472C4"/>
                          </a:solidFill>
                        </a:rPr>
                        <a:t>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85967"/>
                  </a:ext>
                </a:extLst>
              </a:tr>
              <a:tr h="689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Pessoas a usarem serviços digitalmente habilitados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41445"/>
                  </a:ext>
                </a:extLst>
              </a:tr>
              <a:tr h="689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N.º de Empresas que adoptam ou melhoram tecnologias digitais para oferecer serviços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43805"/>
                  </a:ext>
                </a:extLst>
              </a:tr>
              <a:tr h="689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Número de Pessoas Capacitadas em Programas de Literacia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21656"/>
                  </a:ext>
                </a:extLst>
              </a:tr>
              <a:tr h="689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Número de Transações completas com autenticação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500.000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5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2BCE-8733-69B2-D50F-6041B3FD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B865FA94-FADB-8971-679C-9B7DA067AF00}"/>
              </a:ext>
            </a:extLst>
          </p:cNvPr>
          <p:cNvSpPr/>
          <p:nvPr/>
        </p:nvSpPr>
        <p:spPr>
          <a:xfrm>
            <a:off x="81079" y="3855507"/>
            <a:ext cx="4877714" cy="184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5B15527C-C2C6-3B15-3532-7DE34C25F5CB}"/>
              </a:ext>
            </a:extLst>
          </p:cNvPr>
          <p:cNvSpPr/>
          <p:nvPr/>
        </p:nvSpPr>
        <p:spPr>
          <a:xfrm>
            <a:off x="69228" y="2194550"/>
            <a:ext cx="4887428" cy="1555497"/>
          </a:xfrm>
          <a:prstGeom prst="rect">
            <a:avLst/>
          </a:prstGeom>
          <a:solidFill>
            <a:srgbClr val="DCE6F2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36CFF96-EBE8-F282-C6E2-035722DA9A4E}"/>
              </a:ext>
            </a:extLst>
          </p:cNvPr>
          <p:cNvSpPr/>
          <p:nvPr/>
        </p:nvSpPr>
        <p:spPr>
          <a:xfrm>
            <a:off x="5143783" y="1407020"/>
            <a:ext cx="6958191" cy="4313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1D632-27B0-4FA5-419D-D4CCE62D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03BCD-0983-24EB-5DEB-3954D0F3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23</a:t>
            </a:fld>
            <a:endParaRPr lang="en-US"/>
          </a:p>
        </p:txBody>
      </p:sp>
      <p:sp>
        <p:nvSpPr>
          <p:cNvPr id="19" name="Freeform 999">
            <a:extLst>
              <a:ext uri="{FF2B5EF4-FFF2-40B4-BE49-F238E27FC236}">
                <a16:creationId xmlns:a16="http://schemas.microsoft.com/office/drawing/2014/main" id="{DFAFF6E1-500B-300F-9B10-C8DFE848E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7603" y="1051390"/>
            <a:ext cx="358547" cy="358547"/>
          </a:xfrm>
          <a:custGeom>
            <a:avLst/>
            <a:gdLst>
              <a:gd name="T0" fmla="*/ 309016 w 289849"/>
              <a:gd name="T1" fmla="*/ 822812 h 290152"/>
              <a:gd name="T2" fmla="*/ 436972 w 289849"/>
              <a:gd name="T3" fmla="*/ 645296 h 290152"/>
              <a:gd name="T4" fmla="*/ 505772 w 289849"/>
              <a:gd name="T5" fmla="*/ 645296 h 290152"/>
              <a:gd name="T6" fmla="*/ 828071 w 289849"/>
              <a:gd name="T7" fmla="*/ 528952 h 290152"/>
              <a:gd name="T8" fmla="*/ 931875 w 289849"/>
              <a:gd name="T9" fmla="*/ 536147 h 290152"/>
              <a:gd name="T10" fmla="*/ 551647 w 289849"/>
              <a:gd name="T11" fmla="*/ 491767 h 290152"/>
              <a:gd name="T12" fmla="*/ 347643 w 289849"/>
              <a:gd name="T13" fmla="*/ 548137 h 290152"/>
              <a:gd name="T14" fmla="*/ 142436 w 289849"/>
              <a:gd name="T15" fmla="*/ 636901 h 290152"/>
              <a:gd name="T16" fmla="*/ 211239 w 289849"/>
              <a:gd name="T17" fmla="*/ 728058 h 290152"/>
              <a:gd name="T18" fmla="*/ 339195 w 289849"/>
              <a:gd name="T19" fmla="*/ 728058 h 290152"/>
              <a:gd name="T20" fmla="*/ 408000 w 289849"/>
              <a:gd name="T21" fmla="*/ 629702 h 290152"/>
              <a:gd name="T22" fmla="*/ 534743 w 289849"/>
              <a:gd name="T23" fmla="*/ 629702 h 290152"/>
              <a:gd name="T24" fmla="*/ 603547 w 289849"/>
              <a:gd name="T25" fmla="*/ 540950 h 290152"/>
              <a:gd name="T26" fmla="*/ 633728 w 289849"/>
              <a:gd name="T27" fmla="*/ 822812 h 290152"/>
              <a:gd name="T28" fmla="*/ 599926 w 289849"/>
              <a:gd name="T29" fmla="*/ 436594 h 290152"/>
              <a:gd name="T30" fmla="*/ 461676 w 289849"/>
              <a:gd name="T31" fmla="*/ 352871 h 290152"/>
              <a:gd name="T32" fmla="*/ 207497 w 289849"/>
              <a:gd name="T33" fmla="*/ 352871 h 290152"/>
              <a:gd name="T34" fmla="*/ 764904 w 289849"/>
              <a:gd name="T35" fmla="*/ 336518 h 290152"/>
              <a:gd name="T36" fmla="*/ 679847 w 289849"/>
              <a:gd name="T37" fmla="*/ 420874 h 290152"/>
              <a:gd name="T38" fmla="*/ 747195 w 289849"/>
              <a:gd name="T39" fmla="*/ 279468 h 290152"/>
              <a:gd name="T40" fmla="*/ 870318 w 289849"/>
              <a:gd name="T41" fmla="*/ 401810 h 290152"/>
              <a:gd name="T42" fmla="*/ 548079 w 289849"/>
              <a:gd name="T43" fmla="*/ 242701 h 290152"/>
              <a:gd name="T44" fmla="*/ 414917 w 289849"/>
              <a:gd name="T45" fmla="*/ 273094 h 290152"/>
              <a:gd name="T46" fmla="*/ 223195 w 289849"/>
              <a:gd name="T47" fmla="*/ 242701 h 290152"/>
              <a:gd name="T48" fmla="*/ 334249 w 289849"/>
              <a:gd name="T49" fmla="*/ 273094 h 290152"/>
              <a:gd name="T50" fmla="*/ 223195 w 289849"/>
              <a:gd name="T51" fmla="*/ 242701 h 290152"/>
              <a:gd name="T52" fmla="*/ 940331 w 289849"/>
              <a:gd name="T53" fmla="*/ 125935 h 290152"/>
              <a:gd name="T54" fmla="*/ 142436 w 289849"/>
              <a:gd name="T55" fmla="*/ 29981 h 290152"/>
              <a:gd name="T56" fmla="*/ 814791 w 289849"/>
              <a:gd name="T57" fmla="*/ 935558 h 290152"/>
              <a:gd name="T58" fmla="*/ 747195 w 289849"/>
              <a:gd name="T59" fmla="*/ 552942 h 290152"/>
              <a:gd name="T60" fmla="*/ 715810 w 289849"/>
              <a:gd name="T61" fmla="*/ 852796 h 290152"/>
              <a:gd name="T62" fmla="*/ 113468 w 289849"/>
              <a:gd name="T63" fmla="*/ 253080 h 290152"/>
              <a:gd name="T64" fmla="*/ 142436 w 289849"/>
              <a:gd name="T65" fmla="*/ 596117 h 290152"/>
              <a:gd name="T66" fmla="*/ 334367 w 289849"/>
              <a:gd name="T67" fmla="*/ 520556 h 290152"/>
              <a:gd name="T68" fmla="*/ 535951 w 289849"/>
              <a:gd name="T69" fmla="*/ 465379 h 290152"/>
              <a:gd name="T70" fmla="*/ 814791 w 289849"/>
              <a:gd name="T71" fmla="*/ 266271 h 290152"/>
              <a:gd name="T72" fmla="*/ 254696 w 289849"/>
              <a:gd name="T73" fmla="*/ 141528 h 290152"/>
              <a:gd name="T74" fmla="*/ 829278 w 289849"/>
              <a:gd name="T75" fmla="*/ 0 h 290152"/>
              <a:gd name="T76" fmla="*/ 843763 w 289849"/>
              <a:gd name="T77" fmla="*/ 155929 h 290152"/>
              <a:gd name="T78" fmla="*/ 889627 w 289849"/>
              <a:gd name="T79" fmla="*/ 453387 h 290152"/>
              <a:gd name="T80" fmla="*/ 907737 w 289849"/>
              <a:gd name="T81" fmla="*/ 623706 h 290152"/>
              <a:gd name="T82" fmla="*/ 843763 w 289849"/>
              <a:gd name="T83" fmla="*/ 951152 h 290152"/>
              <a:gd name="T84" fmla="*/ 0 w 289849"/>
              <a:gd name="T85" fmla="*/ 951152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C93311-E023-7569-1562-ADA7D68F14E7}"/>
              </a:ext>
            </a:extLst>
          </p:cNvPr>
          <p:cNvSpPr txBox="1"/>
          <p:nvPr/>
        </p:nvSpPr>
        <p:spPr>
          <a:xfrm>
            <a:off x="6998107" y="1636180"/>
            <a:ext cx="5016398" cy="26468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50" i="0" u="none" strike="noStrike" kern="1200" cap="none" spc="0" normalizeH="0" baseline="0" noProof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Poppins"/>
              <a:ea typeface="Lato Light"/>
              <a:cs typeface="Poppins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B1055C7-6422-3319-CCC7-00BCD2F5F06D}"/>
              </a:ext>
            </a:extLst>
          </p:cNvPr>
          <p:cNvSpPr txBox="1"/>
          <p:nvPr/>
        </p:nvSpPr>
        <p:spPr>
          <a:xfrm>
            <a:off x="88220" y="3934412"/>
            <a:ext cx="486799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400" b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Objetivos de Desenvolvimento do </a:t>
            </a:r>
            <a:r>
              <a:rPr lang="pt-BR" sz="1400" b="1" err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Projecto</a:t>
            </a:r>
            <a:endParaRPr lang="pt-BR" sz="1400" b="1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>
              <a:defRPr/>
            </a:pPr>
            <a:endParaRPr lang="pt-BR" sz="1400" b="1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lang="pt-PT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Aumentar o montante e a fiabilidade das transferências fiscais para os municípios seleccionados; </a:t>
            </a:r>
            <a:endParaRPr lang="en-US" sz="1400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lang="pt-PT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Reforçar a sua capacidade de gestão financeira e territorial pública; </a:t>
            </a:r>
            <a:endParaRPr lang="en-US" sz="1400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lang="pt-PT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Aumentar a cobertura da identidade.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E8C34F5F-4904-0E72-1A40-4D7EC4D5F0EE}"/>
              </a:ext>
            </a:extLst>
          </p:cNvPr>
          <p:cNvSpPr txBox="1"/>
          <p:nvPr/>
        </p:nvSpPr>
        <p:spPr>
          <a:xfrm>
            <a:off x="1222080" y="1117640"/>
            <a:ext cx="27378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US$</a:t>
            </a:r>
            <a:r>
              <a:rPr lang="en-US" sz="3600" b="1">
                <a:solidFill>
                  <a:schemeClr val="tx2"/>
                </a:solidFill>
                <a:latin typeface="Poppins"/>
                <a:ea typeface="League Spartan" charset="0"/>
                <a:cs typeface="Poppins"/>
              </a:rPr>
              <a:t> 250M</a:t>
            </a:r>
            <a:endParaRPr lang="en-US" sz="3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2290A8C6-25E6-89DC-5BB8-35AC0724C53C}"/>
              </a:ext>
            </a:extLst>
          </p:cNvPr>
          <p:cNvSpPr txBox="1"/>
          <p:nvPr/>
        </p:nvSpPr>
        <p:spPr>
          <a:xfrm>
            <a:off x="119325" y="2241235"/>
            <a:ext cx="4866092" cy="144552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Aprovação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21 de Dezembro de 2022</a:t>
            </a:r>
            <a:endParaRPr lang="pt-PT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Entrada em vigor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17 de Setembro de 2023</a:t>
            </a:r>
            <a:endParaRPr lang="pt-PT" sz="1600">
              <a:ea typeface="Calibri"/>
              <a:cs typeface="Calibri"/>
            </a:endParaRPr>
          </a:p>
          <a:p>
            <a:pPr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Encerramento: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30 de </a:t>
            </a:r>
            <a:r>
              <a:rPr lang="pt-BR" sz="1600" err="1">
                <a:solidFill>
                  <a:srgbClr val="17406D"/>
                </a:solidFill>
                <a:ea typeface="+mn-lt"/>
                <a:cs typeface="+mn-lt"/>
              </a:rPr>
              <a:t>ABril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 de 2027 </a:t>
            </a:r>
            <a:endParaRPr lang="pt-BR" sz="16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pt-BR" sz="1600" b="1" err="1">
                <a:solidFill>
                  <a:srgbClr val="17406D"/>
                </a:solidFill>
                <a:ea typeface="+mn-lt"/>
                <a:cs typeface="+mn-lt"/>
              </a:rPr>
              <a:t>TTLs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Eduardo Strada 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|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Belisário dos Santos </a:t>
            </a:r>
            <a:endParaRPr lang="pt-BR" sz="1600">
              <a:ea typeface="Calibri"/>
              <a:cs typeface="Calibri"/>
            </a:endParaRPr>
          </a:p>
          <a:p>
            <a:pPr>
              <a:lnSpc>
                <a:spcPts val="1400"/>
              </a:lnSpc>
              <a:defRPr/>
            </a:pPr>
            <a:r>
              <a:rPr lang="pt-BR" sz="1600" b="1">
                <a:solidFill>
                  <a:srgbClr val="17406D"/>
                </a:solidFill>
                <a:ea typeface="+mn-lt"/>
                <a:cs typeface="+mn-lt"/>
              </a:rPr>
              <a:t>Agência responsável pela implementaçã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o</a:t>
            </a:r>
            <a:r>
              <a:rPr lang="pt-BR" sz="1600" b="0">
                <a:solidFill>
                  <a:srgbClr val="17406D"/>
                </a:solidFill>
                <a:ea typeface="+mn-lt"/>
                <a:cs typeface="+mn-lt"/>
              </a:rPr>
              <a:t>: </a:t>
            </a:r>
            <a:r>
              <a:rPr lang="pt-BR" sz="1600">
                <a:solidFill>
                  <a:srgbClr val="17406D"/>
                </a:solidFill>
                <a:ea typeface="+mn-lt"/>
                <a:cs typeface="+mn-lt"/>
              </a:rPr>
              <a:t>Ministério da Administração do Território</a:t>
            </a:r>
            <a:endParaRPr lang="pt-BR" sz="1400">
              <a:solidFill>
                <a:srgbClr val="17406D"/>
              </a:solidFill>
              <a:ea typeface="Calibri"/>
              <a:cs typeface="Calibri"/>
            </a:endParaRPr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14EDFC93-B134-C7DD-59C1-ED2EF3C43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37745"/>
              </p:ext>
            </p:extLst>
          </p:nvPr>
        </p:nvGraphicFramePr>
        <p:xfrm>
          <a:off x="5297424" y="2279904"/>
          <a:ext cx="6675699" cy="2597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0897">
                  <a:extLst>
                    <a:ext uri="{9D8B030D-6E8A-4147-A177-3AD203B41FA5}">
                      <a16:colId xmlns:a16="http://schemas.microsoft.com/office/drawing/2014/main" val="2992780064"/>
                    </a:ext>
                  </a:extLst>
                </a:gridCol>
                <a:gridCol w="2134802">
                  <a:extLst>
                    <a:ext uri="{9D8B030D-6E8A-4147-A177-3AD203B41FA5}">
                      <a16:colId xmlns:a16="http://schemas.microsoft.com/office/drawing/2014/main" val="1339613750"/>
                    </a:ext>
                  </a:extLst>
                </a:gridCol>
              </a:tblGrid>
              <a:tr h="6733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800" u="none" strike="noStrike" baseline="0" noProof="0">
                          <a:solidFill>
                            <a:srgbClr val="4472C4"/>
                          </a:solidFill>
                        </a:rPr>
                        <a:t>N.º de Implementações do Portal do Cidadão nos municípios-alvo</a:t>
                      </a:r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>
                          <a:solidFill>
                            <a:srgbClr val="4472C4"/>
                          </a:solidFill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85967"/>
                  </a:ext>
                </a:extLst>
              </a:tr>
              <a:tr h="9619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800" u="none" strike="noStrike" baseline="0" noProof="0">
                          <a:solidFill>
                            <a:srgbClr val="4472C4"/>
                          </a:solidFill>
                        </a:rPr>
                        <a:t>N.º Implementações do Sistema de Administração e Gestão de Informação Territórial nos municípios selecionados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43805"/>
                  </a:ext>
                </a:extLst>
              </a:tr>
              <a:tr h="9619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800" u="none" strike="noStrike" baseline="0" noProof="0">
                          <a:solidFill>
                            <a:srgbClr val="4472C4"/>
                          </a:solidFill>
                        </a:rPr>
                        <a:t>N.º de Melhorias das práticas de aquisição nos municípios (sistema de contratação eletrónicas SNCPE)</a:t>
                      </a:r>
                      <a:endParaRPr lang="pt-PT">
                        <a:solidFill>
                          <a:srgbClr val="4472C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04861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8C9EB274-3DEC-CE08-303E-7E226627661B}"/>
              </a:ext>
            </a:extLst>
          </p:cNvPr>
          <p:cNvSpPr txBox="1"/>
          <p:nvPr/>
        </p:nvSpPr>
        <p:spPr>
          <a:xfrm>
            <a:off x="139645" y="173053"/>
            <a:ext cx="11819440" cy="6749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>
                <a:solidFill>
                  <a:srgbClr val="1F497D"/>
                </a:solidFill>
                <a:latin typeface="Poppins"/>
                <a:ea typeface="+mn-lt"/>
                <a:cs typeface="Poppins"/>
              </a:rPr>
              <a:t>PROJECTO DE FORTALECIMENTO DA GOVERNANÇA PARA A  MELHORIA DA PRESTAÇÃO DE SERVIÇOS</a:t>
            </a:r>
            <a:r>
              <a:rPr lang="en-US" sz="1900" b="1">
                <a:solidFill>
                  <a:srgbClr val="1F497D"/>
                </a:solidFill>
                <a:latin typeface="Poppins"/>
                <a:ea typeface="Poppins"/>
                <a:cs typeface="Poppins"/>
              </a:rPr>
              <a:t> </a:t>
            </a:r>
            <a:r>
              <a:rPr lang="en-US" sz="1900" b="1" spc="0">
                <a:solidFill>
                  <a:srgbClr val="1F497D"/>
                </a:solidFill>
                <a:latin typeface="Poppins"/>
                <a:ea typeface="Poppins"/>
                <a:cs typeface="Poppins"/>
              </a:rPr>
              <a:t>(P178040</a:t>
            </a:r>
            <a:r>
              <a:rPr lang="en-US" sz="1900" b="1">
                <a:solidFill>
                  <a:srgbClr val="1F497D"/>
                </a:solidFill>
                <a:latin typeface="Poppins"/>
                <a:ea typeface="Poppins"/>
                <a:cs typeface="Poppins"/>
              </a:rPr>
              <a:t>) - NJILA</a:t>
            </a:r>
            <a:endParaRPr lang="en-US" sz="1900">
              <a:ea typeface="Calibri"/>
              <a:cs typeface="Calibri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F236C3F-D5E7-CEEA-8E84-BB1D04B60983}"/>
              </a:ext>
            </a:extLst>
          </p:cNvPr>
          <p:cNvSpPr txBox="1"/>
          <p:nvPr/>
        </p:nvSpPr>
        <p:spPr>
          <a:xfrm>
            <a:off x="1061631" y="805384"/>
            <a:ext cx="26224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VALOR EMPENHADO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pic>
        <p:nvPicPr>
          <p:cNvPr id="10" name="Graphic 12" descr="Coins with solid fill">
            <a:extLst>
              <a:ext uri="{FF2B5EF4-FFF2-40B4-BE49-F238E27FC236}">
                <a16:creationId xmlns:a16="http://schemas.microsoft.com/office/drawing/2014/main" id="{44AE7768-C30A-BB2F-94E7-A9B65C0BE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636" y="777021"/>
            <a:ext cx="874273" cy="1015057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D8F98A32-670D-3C19-9DDB-A808BF09122E}"/>
              </a:ext>
            </a:extLst>
          </p:cNvPr>
          <p:cNvSpPr txBox="1"/>
          <p:nvPr/>
        </p:nvSpPr>
        <p:spPr>
          <a:xfrm>
            <a:off x="5563104" y="1709341"/>
            <a:ext cx="58654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Principais Indicadores de Sucesso até 2027</a:t>
            </a:r>
          </a:p>
        </p:txBody>
      </p:sp>
    </p:spTree>
    <p:extLst>
      <p:ext uri="{BB962C8B-B14F-4D97-AF65-F5344CB8AC3E}">
        <p14:creationId xmlns:p14="http://schemas.microsoft.com/office/powerpoint/2010/main" val="368271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9C02-591A-AEA7-9DAD-DCF23D1D7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9EC69FAE-A7E5-A415-C4A3-04E7E03CB6B3}"/>
              </a:ext>
            </a:extLst>
          </p:cNvPr>
          <p:cNvSpPr/>
          <p:nvPr/>
        </p:nvSpPr>
        <p:spPr>
          <a:xfrm>
            <a:off x="81079" y="3855507"/>
            <a:ext cx="4877714" cy="184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F990C0DE-7282-ED27-7328-02874239DE7A}"/>
              </a:ext>
            </a:extLst>
          </p:cNvPr>
          <p:cNvSpPr/>
          <p:nvPr/>
        </p:nvSpPr>
        <p:spPr>
          <a:xfrm>
            <a:off x="69228" y="2194550"/>
            <a:ext cx="4887428" cy="1555497"/>
          </a:xfrm>
          <a:prstGeom prst="rect">
            <a:avLst/>
          </a:prstGeom>
          <a:solidFill>
            <a:srgbClr val="DCE6F2">
              <a:alpha val="7490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32C0E7C-74A4-2FD7-3BA9-BE233B271AB6}"/>
              </a:ext>
            </a:extLst>
          </p:cNvPr>
          <p:cNvSpPr/>
          <p:nvPr/>
        </p:nvSpPr>
        <p:spPr>
          <a:xfrm>
            <a:off x="5143783" y="1407020"/>
            <a:ext cx="6958191" cy="4313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09ABC-EA0C-9874-E9C4-17766FAD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9F40C-292E-96F9-48A5-46F54D66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24</a:t>
            </a:fld>
            <a:endParaRPr lang="en-US"/>
          </a:p>
        </p:txBody>
      </p:sp>
      <p:sp>
        <p:nvSpPr>
          <p:cNvPr id="19" name="Freeform 999">
            <a:extLst>
              <a:ext uri="{FF2B5EF4-FFF2-40B4-BE49-F238E27FC236}">
                <a16:creationId xmlns:a16="http://schemas.microsoft.com/office/drawing/2014/main" id="{9C092729-13AD-1EF0-918B-77B3B066B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7603" y="1051390"/>
            <a:ext cx="358547" cy="358547"/>
          </a:xfrm>
          <a:custGeom>
            <a:avLst/>
            <a:gdLst>
              <a:gd name="T0" fmla="*/ 309016 w 289849"/>
              <a:gd name="T1" fmla="*/ 822812 h 290152"/>
              <a:gd name="T2" fmla="*/ 436972 w 289849"/>
              <a:gd name="T3" fmla="*/ 645296 h 290152"/>
              <a:gd name="T4" fmla="*/ 505772 w 289849"/>
              <a:gd name="T5" fmla="*/ 645296 h 290152"/>
              <a:gd name="T6" fmla="*/ 828071 w 289849"/>
              <a:gd name="T7" fmla="*/ 528952 h 290152"/>
              <a:gd name="T8" fmla="*/ 931875 w 289849"/>
              <a:gd name="T9" fmla="*/ 536147 h 290152"/>
              <a:gd name="T10" fmla="*/ 551647 w 289849"/>
              <a:gd name="T11" fmla="*/ 491767 h 290152"/>
              <a:gd name="T12" fmla="*/ 347643 w 289849"/>
              <a:gd name="T13" fmla="*/ 548137 h 290152"/>
              <a:gd name="T14" fmla="*/ 142436 w 289849"/>
              <a:gd name="T15" fmla="*/ 636901 h 290152"/>
              <a:gd name="T16" fmla="*/ 211239 w 289849"/>
              <a:gd name="T17" fmla="*/ 728058 h 290152"/>
              <a:gd name="T18" fmla="*/ 339195 w 289849"/>
              <a:gd name="T19" fmla="*/ 728058 h 290152"/>
              <a:gd name="T20" fmla="*/ 408000 w 289849"/>
              <a:gd name="T21" fmla="*/ 629702 h 290152"/>
              <a:gd name="T22" fmla="*/ 534743 w 289849"/>
              <a:gd name="T23" fmla="*/ 629702 h 290152"/>
              <a:gd name="T24" fmla="*/ 603547 w 289849"/>
              <a:gd name="T25" fmla="*/ 540950 h 290152"/>
              <a:gd name="T26" fmla="*/ 633728 w 289849"/>
              <a:gd name="T27" fmla="*/ 822812 h 290152"/>
              <a:gd name="T28" fmla="*/ 599926 w 289849"/>
              <a:gd name="T29" fmla="*/ 436594 h 290152"/>
              <a:gd name="T30" fmla="*/ 461676 w 289849"/>
              <a:gd name="T31" fmla="*/ 352871 h 290152"/>
              <a:gd name="T32" fmla="*/ 207497 w 289849"/>
              <a:gd name="T33" fmla="*/ 352871 h 290152"/>
              <a:gd name="T34" fmla="*/ 764904 w 289849"/>
              <a:gd name="T35" fmla="*/ 336518 h 290152"/>
              <a:gd name="T36" fmla="*/ 679847 w 289849"/>
              <a:gd name="T37" fmla="*/ 420874 h 290152"/>
              <a:gd name="T38" fmla="*/ 747195 w 289849"/>
              <a:gd name="T39" fmla="*/ 279468 h 290152"/>
              <a:gd name="T40" fmla="*/ 870318 w 289849"/>
              <a:gd name="T41" fmla="*/ 401810 h 290152"/>
              <a:gd name="T42" fmla="*/ 548079 w 289849"/>
              <a:gd name="T43" fmla="*/ 242701 h 290152"/>
              <a:gd name="T44" fmla="*/ 414917 w 289849"/>
              <a:gd name="T45" fmla="*/ 273094 h 290152"/>
              <a:gd name="T46" fmla="*/ 223195 w 289849"/>
              <a:gd name="T47" fmla="*/ 242701 h 290152"/>
              <a:gd name="T48" fmla="*/ 334249 w 289849"/>
              <a:gd name="T49" fmla="*/ 273094 h 290152"/>
              <a:gd name="T50" fmla="*/ 223195 w 289849"/>
              <a:gd name="T51" fmla="*/ 242701 h 290152"/>
              <a:gd name="T52" fmla="*/ 940331 w 289849"/>
              <a:gd name="T53" fmla="*/ 125935 h 290152"/>
              <a:gd name="T54" fmla="*/ 142436 w 289849"/>
              <a:gd name="T55" fmla="*/ 29981 h 290152"/>
              <a:gd name="T56" fmla="*/ 814791 w 289849"/>
              <a:gd name="T57" fmla="*/ 935558 h 290152"/>
              <a:gd name="T58" fmla="*/ 747195 w 289849"/>
              <a:gd name="T59" fmla="*/ 552942 h 290152"/>
              <a:gd name="T60" fmla="*/ 715810 w 289849"/>
              <a:gd name="T61" fmla="*/ 852796 h 290152"/>
              <a:gd name="T62" fmla="*/ 113468 w 289849"/>
              <a:gd name="T63" fmla="*/ 253080 h 290152"/>
              <a:gd name="T64" fmla="*/ 142436 w 289849"/>
              <a:gd name="T65" fmla="*/ 596117 h 290152"/>
              <a:gd name="T66" fmla="*/ 334367 w 289849"/>
              <a:gd name="T67" fmla="*/ 520556 h 290152"/>
              <a:gd name="T68" fmla="*/ 535951 w 289849"/>
              <a:gd name="T69" fmla="*/ 465379 h 290152"/>
              <a:gd name="T70" fmla="*/ 814791 w 289849"/>
              <a:gd name="T71" fmla="*/ 266271 h 290152"/>
              <a:gd name="T72" fmla="*/ 254696 w 289849"/>
              <a:gd name="T73" fmla="*/ 141528 h 290152"/>
              <a:gd name="T74" fmla="*/ 829278 w 289849"/>
              <a:gd name="T75" fmla="*/ 0 h 290152"/>
              <a:gd name="T76" fmla="*/ 843763 w 289849"/>
              <a:gd name="T77" fmla="*/ 155929 h 290152"/>
              <a:gd name="T78" fmla="*/ 889627 w 289849"/>
              <a:gd name="T79" fmla="*/ 453387 h 290152"/>
              <a:gd name="T80" fmla="*/ 907737 w 289849"/>
              <a:gd name="T81" fmla="*/ 623706 h 290152"/>
              <a:gd name="T82" fmla="*/ 843763 w 289849"/>
              <a:gd name="T83" fmla="*/ 951152 h 290152"/>
              <a:gd name="T84" fmla="*/ 0 w 289849"/>
              <a:gd name="T85" fmla="*/ 951152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0E9DD8C0-8EF8-543E-B515-8A1487E8D05F}"/>
              </a:ext>
            </a:extLst>
          </p:cNvPr>
          <p:cNvSpPr txBox="1"/>
          <p:nvPr/>
        </p:nvSpPr>
        <p:spPr>
          <a:xfrm>
            <a:off x="1215984" y="1116777"/>
            <a:ext cx="26342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US$</a:t>
            </a:r>
            <a:r>
              <a:rPr lang="en-US" sz="3600" b="1">
                <a:solidFill>
                  <a:schemeClr val="tx2"/>
                </a:solidFill>
                <a:latin typeface="Poppins"/>
                <a:ea typeface="League Spartan" charset="0"/>
                <a:cs typeface="Poppins"/>
              </a:rPr>
              <a:t> 150M</a:t>
            </a:r>
            <a:endParaRPr lang="en-US" sz="3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7DFD3A60-4227-90DF-9DA5-B3DAE771F254}"/>
              </a:ext>
            </a:extLst>
          </p:cNvPr>
          <p:cNvSpPr txBox="1"/>
          <p:nvPr/>
        </p:nvSpPr>
        <p:spPr>
          <a:xfrm>
            <a:off x="180285" y="2247331"/>
            <a:ext cx="4530812" cy="146437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17406D"/>
                </a:solidFill>
                <a:ea typeface="+mn-lt"/>
                <a:cs typeface="+mn-lt"/>
              </a:rPr>
              <a:t>Aprovação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08 de Dezembro de 2023</a:t>
            </a:r>
            <a:endParaRPr lang="pt-PT" sz="16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pt-BR" sz="1600" b="1" dirty="0">
                <a:solidFill>
                  <a:srgbClr val="17406D"/>
                </a:solidFill>
                <a:ea typeface="+mn-lt"/>
                <a:cs typeface="+mn-lt"/>
              </a:rPr>
              <a:t>Entrada em vigor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17 de Dezembro de 2024</a:t>
            </a:r>
            <a:endParaRPr lang="pt-PT" sz="1600" dirty="0">
              <a:ea typeface="Calibri"/>
              <a:cs typeface="Calibri"/>
            </a:endParaRPr>
          </a:p>
          <a:p>
            <a:pPr>
              <a:defRPr/>
            </a:pPr>
            <a:r>
              <a:rPr lang="pt-BR" sz="1600" b="1" dirty="0">
                <a:solidFill>
                  <a:srgbClr val="17406D"/>
                </a:solidFill>
                <a:ea typeface="+mn-lt"/>
                <a:cs typeface="+mn-lt"/>
              </a:rPr>
              <a:t>Encerramento: 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31 de Dezembro de 2028 </a:t>
            </a:r>
            <a:endParaRPr lang="pt-BR" sz="16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pt-BR" sz="1600" b="1" dirty="0">
                <a:solidFill>
                  <a:srgbClr val="17406D"/>
                </a:solidFill>
                <a:ea typeface="+mn-lt"/>
                <a:cs typeface="+mn-lt"/>
              </a:rPr>
              <a:t>TTLs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Natasha Falcão 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ea typeface="+mn-lt"/>
                <a:cs typeface="+mn-lt"/>
              </a:rPr>
              <a:t>| 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Fawah Ngeniform Akwo </a:t>
            </a:r>
            <a:endParaRPr lang="pt-BR" sz="1600" dirty="0">
              <a:ea typeface="Calibri"/>
              <a:cs typeface="Calibri"/>
            </a:endParaRPr>
          </a:p>
          <a:p>
            <a:pPr>
              <a:lnSpc>
                <a:spcPts val="1400"/>
              </a:lnSpc>
              <a:defRPr/>
            </a:pPr>
            <a:r>
              <a:rPr lang="pt-BR" sz="1600" b="1" dirty="0">
                <a:solidFill>
                  <a:srgbClr val="17406D"/>
                </a:solidFill>
                <a:ea typeface="+mn-lt"/>
                <a:cs typeface="+mn-lt"/>
              </a:rPr>
              <a:t>Agência responsável pela implementaçã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o</a:t>
            </a:r>
            <a:r>
              <a:rPr lang="pt-BR" sz="1600" b="0" dirty="0">
                <a:solidFill>
                  <a:srgbClr val="17406D"/>
                </a:solidFill>
                <a:ea typeface="+mn-lt"/>
                <a:cs typeface="+mn-lt"/>
              </a:rPr>
              <a:t>: </a:t>
            </a:r>
            <a:r>
              <a:rPr lang="pt-BR" sz="1600" dirty="0">
                <a:solidFill>
                  <a:srgbClr val="17406D"/>
                </a:solidFill>
                <a:ea typeface="+mn-lt"/>
                <a:cs typeface="+mn-lt"/>
              </a:rPr>
              <a:t>Ministério do Ensino Superior Ciencia e Tecnologia</a:t>
            </a:r>
            <a:endParaRPr lang="pt-BR" sz="1600" dirty="0">
              <a:solidFill>
                <a:srgbClr val="17406D"/>
              </a:solidFill>
              <a:ea typeface="Calibri"/>
              <a:cs typeface="Calibri"/>
            </a:endParaRPr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0C21ADC3-0F38-13E0-90AE-4F60F2384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84047"/>
              </p:ext>
            </p:extLst>
          </p:nvPr>
        </p:nvGraphicFramePr>
        <p:xfrm>
          <a:off x="5279136" y="2596896"/>
          <a:ext cx="6675699" cy="2020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0897">
                  <a:extLst>
                    <a:ext uri="{9D8B030D-6E8A-4147-A177-3AD203B41FA5}">
                      <a16:colId xmlns:a16="http://schemas.microsoft.com/office/drawing/2014/main" val="2992780064"/>
                    </a:ext>
                  </a:extLst>
                </a:gridCol>
                <a:gridCol w="2134802">
                  <a:extLst>
                    <a:ext uri="{9D8B030D-6E8A-4147-A177-3AD203B41FA5}">
                      <a16:colId xmlns:a16="http://schemas.microsoft.com/office/drawing/2014/main" val="1339613750"/>
                    </a:ext>
                  </a:extLst>
                </a:gridCol>
              </a:tblGrid>
              <a:tr h="6733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800" b="0" i="0" u="none" strike="noStrike" baseline="0" noProof="0" dirty="0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</a:rPr>
                        <a:t>Porcentagem de instituições públicas de ensino superior ligadas à NREN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>
                          <a:solidFill>
                            <a:srgbClr val="4472C4"/>
                          </a:solidFill>
                        </a:rPr>
                        <a:t>74% (20 IESs)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4811"/>
                  </a:ext>
                </a:extLst>
              </a:tr>
              <a:tr h="6733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baseline="0" noProof="0" dirty="0">
                          <a:solidFill>
                            <a:srgbClr val="4472C4"/>
                          </a:solidFill>
                          <a:latin typeface="+mn-lt"/>
                          <a:ea typeface="Calibri"/>
                          <a:cs typeface="Calibri"/>
                        </a:rPr>
                        <a:t>Número de IES públicas com sistemas de gestão acadêmica digitalizados (Número)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rgbClr val="4472C4"/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85967"/>
                  </a:ext>
                </a:extLst>
              </a:tr>
              <a:tr h="6733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kern="1200" baseline="0" dirty="0">
                          <a:solidFill>
                            <a:srgbClr val="4472C4"/>
                          </a:solidFill>
                          <a:latin typeface="+mn-lt"/>
                          <a:ea typeface="Calibri"/>
                          <a:cs typeface="Calibri"/>
                        </a:rPr>
                        <a:t>Estrutura institucional da AngoREN estabelecida (consórcio) </a:t>
                      </a:r>
                      <a:endParaRPr lang="pt-PT" sz="1800" b="0" i="0" u="none" strike="noStrike" kern="1200" baseline="0" dirty="0">
                        <a:solidFill>
                          <a:srgbClr val="4472C4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rgbClr val="4472C4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280430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7C8723DC-B590-78A5-0044-61D4DCB25245}"/>
              </a:ext>
            </a:extLst>
          </p:cNvPr>
          <p:cNvSpPr txBox="1"/>
          <p:nvPr/>
        </p:nvSpPr>
        <p:spPr>
          <a:xfrm>
            <a:off x="139645" y="173053"/>
            <a:ext cx="1181944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>
                <a:solidFill>
                  <a:srgbClr val="1F497D"/>
                </a:solidFill>
                <a:latin typeface="Poppins"/>
                <a:ea typeface="+mn-lt"/>
                <a:cs typeface="Poppins"/>
              </a:rPr>
              <a:t>PROJETO DE ENSINO SUPERIOR, CIÊNCIA E TECNOLOGIA (</a:t>
            </a:r>
            <a:r>
              <a:rPr lang="en-US" sz="1900" b="1">
                <a:solidFill>
                  <a:srgbClr val="1F497D"/>
                </a:solidFill>
                <a:latin typeface="Poppins"/>
                <a:ea typeface="Poppins"/>
                <a:cs typeface="Poppins"/>
              </a:rPr>
              <a:t>P179154) - TEST</a:t>
            </a:r>
            <a:endParaRPr lang="pt-PT" sz="1900">
              <a:ea typeface="Calibri"/>
              <a:cs typeface="Calibri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EE757E3-0D10-55DF-C969-67ACA6541AA1}"/>
              </a:ext>
            </a:extLst>
          </p:cNvPr>
          <p:cNvSpPr txBox="1"/>
          <p:nvPr/>
        </p:nvSpPr>
        <p:spPr>
          <a:xfrm>
            <a:off x="102597" y="4041240"/>
            <a:ext cx="486799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400" b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Objetivos de Desenvolvimento do </a:t>
            </a:r>
            <a:r>
              <a:rPr lang="pt-BR" sz="1400" b="1" err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Projecto</a:t>
            </a:r>
          </a:p>
          <a:p>
            <a:pPr>
              <a:defRPr/>
            </a:pPr>
            <a:endParaRPr lang="pt-BR" sz="1400" b="1">
              <a:solidFill>
                <a:srgbClr val="17406D"/>
              </a:solidFill>
              <a:latin typeface="Poppins"/>
              <a:ea typeface="Lato Light"/>
              <a:cs typeface="Poppins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pt-BR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Melhorar a qualidade dos alunos ingressantes e dos programas em áreas estratégicas prioritárias;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pt-BR" sz="1400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Fortalecer a governança do sistema educativo.</a:t>
            </a:r>
            <a:endParaRPr lang="pt-BR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2B3F6B9-85BC-070E-EDB9-9C71E4C31A47}"/>
              </a:ext>
            </a:extLst>
          </p:cNvPr>
          <p:cNvSpPr txBox="1"/>
          <p:nvPr/>
        </p:nvSpPr>
        <p:spPr>
          <a:xfrm>
            <a:off x="1061631" y="805384"/>
            <a:ext cx="26224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oppins"/>
                <a:ea typeface="League Spartan" charset="0"/>
                <a:cs typeface="Poppins"/>
              </a:rPr>
              <a:t>VALOR EMPENHADO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oppins"/>
              <a:ea typeface="League Spartan" charset="0"/>
              <a:cs typeface="Poppins"/>
            </a:endParaRPr>
          </a:p>
        </p:txBody>
      </p:sp>
      <p:pic>
        <p:nvPicPr>
          <p:cNvPr id="8" name="Graphic 12" descr="Coins with solid fill">
            <a:extLst>
              <a:ext uri="{FF2B5EF4-FFF2-40B4-BE49-F238E27FC236}">
                <a16:creationId xmlns:a16="http://schemas.microsoft.com/office/drawing/2014/main" id="{694EF0F1-BD1E-13F2-B727-072DCFDF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636" y="777021"/>
            <a:ext cx="874273" cy="1015057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6DDE7E23-B40F-5340-C455-146634771E22}"/>
              </a:ext>
            </a:extLst>
          </p:cNvPr>
          <p:cNvSpPr txBox="1"/>
          <p:nvPr/>
        </p:nvSpPr>
        <p:spPr>
          <a:xfrm>
            <a:off x="5563104" y="1709341"/>
            <a:ext cx="58654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>
                <a:solidFill>
                  <a:srgbClr val="17406D"/>
                </a:solidFill>
                <a:latin typeface="Poppins"/>
                <a:ea typeface="Lato Light"/>
                <a:cs typeface="Poppins"/>
              </a:rPr>
              <a:t>Principais Indicadores de Sucesso até 2028</a:t>
            </a:r>
          </a:p>
        </p:txBody>
      </p:sp>
    </p:spTree>
    <p:extLst>
      <p:ext uri="{BB962C8B-B14F-4D97-AF65-F5344CB8AC3E}">
        <p14:creationId xmlns:p14="http://schemas.microsoft.com/office/powerpoint/2010/main" val="29572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giving each other high five&#10;&#10;Description automatically generated">
            <a:extLst>
              <a:ext uri="{FF2B5EF4-FFF2-40B4-BE49-F238E27FC236}">
                <a16:creationId xmlns:a16="http://schemas.microsoft.com/office/drawing/2014/main" id="{D4277841-F635-6CC4-5091-038932A27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9" b="1611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9255220-9EC9-52D7-9005-0508C960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n-lt"/>
              </a:rPr>
              <a:t>https://www.worldbank.org/en/programs/all-africa-digital-transformation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8FBAB-D060-7F55-3953-34F5E74E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D68D-F37A-8A5E-84E9-4B8CEF8D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E1CDD7D-6EFC-45A8-BD8F-996E7A93B32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D6ABE34-5083-DE9F-D480-0FF03A84F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157162"/>
            <a:ext cx="3017520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BB4C8C-016F-1457-16BE-DEC454DFE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6" y="2010399"/>
            <a:ext cx="1061135" cy="1003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F0083F-AEDB-E6B1-F205-9F995D9E5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657" y="2029470"/>
            <a:ext cx="1014268" cy="984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A9DBD-39B7-4D95-B826-1E256C3A3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134" y="2032551"/>
            <a:ext cx="1014268" cy="95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3BF0AF-2EF8-EEA5-EBE2-7C6A786A5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814" y="2029470"/>
            <a:ext cx="939690" cy="899838"/>
          </a:xfrm>
          <a:prstGeom prst="rect">
            <a:avLst/>
          </a:prstGeom>
        </p:spPr>
      </p:pic>
      <p:graphicFrame>
        <p:nvGraphicFramePr>
          <p:cNvPr id="16" name="Table 27">
            <a:extLst>
              <a:ext uri="{FF2B5EF4-FFF2-40B4-BE49-F238E27FC236}">
                <a16:creationId xmlns:a16="http://schemas.microsoft.com/office/drawing/2014/main" id="{9B2AA019-1214-45C7-6B1D-5E1CDB1F6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37857"/>
              </p:ext>
            </p:extLst>
          </p:nvPr>
        </p:nvGraphicFramePr>
        <p:xfrm>
          <a:off x="0" y="3322320"/>
          <a:ext cx="12192000" cy="3535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8547352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923336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9597080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29758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7437715"/>
                    </a:ext>
                  </a:extLst>
                </a:gridCol>
              </a:tblGrid>
              <a:tr h="451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noProof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Infraestruturas Digitais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1" i="0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Plataformas Públicas Digitais</a:t>
                      </a:r>
                      <a:endParaRPr lang="pt-BR" b="1" i="0" u="none" strike="noStrike"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1" i="0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Serviços Financeiros Digitais</a:t>
                      </a:r>
                      <a:endParaRPr lang="pt-BR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Empreendedorismo  Digital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noProof="0">
                          <a:solidFill>
                            <a:srgbClr val="767171"/>
                          </a:solidFill>
                          <a:latin typeface="Calibri"/>
                          <a:ea typeface="Calibri"/>
                          <a:cs typeface="Calibri"/>
                        </a:rPr>
                        <a:t>Competências Digitais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40081"/>
                  </a:ext>
                </a:extLst>
              </a:tr>
              <a:tr h="2799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noProof="0">
                          <a:solidFill>
                            <a:srgbClr val="424242"/>
                          </a:solidFill>
                          <a:effectLst/>
                        </a:rPr>
                        <a:t>Fornecem os meios para a </a:t>
                      </a:r>
                      <a:r>
                        <a:rPr lang="pt-BR" sz="2000" b="1" noProof="0">
                          <a:solidFill>
                            <a:srgbClr val="424242"/>
                          </a:solidFill>
                          <a:effectLst/>
                        </a:rPr>
                        <a:t>conectividade</a:t>
                      </a:r>
                      <a:r>
                        <a:rPr lang="pt-BR" sz="2000" noProof="0">
                          <a:solidFill>
                            <a:srgbClr val="424242"/>
                          </a:solidFill>
                          <a:effectLst/>
                        </a:rPr>
                        <a:t> e acesso a serviços digitais locais e globais</a:t>
                      </a:r>
                      <a:r>
                        <a:rPr lang="en-001" sz="2000" noProof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Sistemas aplicacionais e </a:t>
                      </a:r>
                      <a:r>
                        <a:rPr lang="pt-BR" sz="2000" b="1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serviços orientados ao cidadão </a:t>
                      </a:r>
                      <a:r>
                        <a:rPr lang="pt-BR" sz="2000" b="0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 ao desempenho do Estado</a:t>
                      </a:r>
                      <a:r>
                        <a:rPr lang="en-001" sz="2000" b="1" noProof="0">
                          <a:solidFill>
                            <a:srgbClr val="424242"/>
                          </a:solidFill>
                          <a:effectLst/>
                        </a:rPr>
                        <a:t> 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Fornecem aos indivíduos </a:t>
                      </a:r>
                      <a:r>
                        <a:rPr lang="pt-BR" sz="2000" b="1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meios convenientes e acessíveis de pagar</a:t>
                      </a:r>
                      <a:r>
                        <a:rPr lang="pt-BR" sz="2000" b="0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 bem como de poupar e fazer empréstimos, usando ferramentas e plataformas digitais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Negócios</a:t>
                      </a:r>
                      <a:r>
                        <a:rPr lang="pt-BR" sz="2000" b="1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inovadores </a:t>
                      </a:r>
                      <a:r>
                        <a:rPr lang="pt-BR" sz="2000" b="0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que ajudam a gerar e a expandir produtos e serviços, e abrir novos mercados, através das TIC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Essenciais para a construção de uma economia digital robusta e competitiva, e que apoiam a criação de uma </a:t>
                      </a:r>
                      <a:r>
                        <a:rPr lang="pt-BR" sz="2000" b="1" i="0" u="none" strike="noStrike" noProof="0">
                          <a:solidFill>
                            <a:srgbClr val="42424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força de trabalho com experiência digital</a:t>
                      </a:r>
                      <a:endParaRPr lang="en-US" sz="2000" b="1" i="0" u="none" strike="noStrike" noProof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874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2A91290-92A3-BF49-5B9D-05C95E4AC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633" y="2034195"/>
            <a:ext cx="1040959" cy="984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E9114-3314-2415-5DAA-90316A0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2976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4400" b="1">
                <a:latin typeface="+mj-lt"/>
                <a:ea typeface="+mj-ea"/>
                <a:cs typeface="+mj-cs"/>
              </a:rPr>
              <a:t>Os 5 Pilares Fundamentais </a:t>
            </a:r>
            <a:br>
              <a:rPr lang="en-001" sz="4400" b="1">
                <a:latin typeface="+mj-lt"/>
                <a:ea typeface="+mj-ea"/>
                <a:cs typeface="+mj-cs"/>
              </a:rPr>
            </a:br>
            <a:r>
              <a:rPr lang="pt-BR" sz="4400" b="1">
                <a:latin typeface="+mj-lt"/>
                <a:ea typeface="+mj-ea"/>
                <a:cs typeface="+mj-cs"/>
              </a:rPr>
              <a:t>do Ecossistema Digital</a:t>
            </a:r>
            <a:br>
              <a:rPr lang="pt-BR" sz="4400" b="1">
                <a:latin typeface="+mj-lt"/>
                <a:ea typeface="+mj-ea"/>
                <a:cs typeface="+mj-cs"/>
              </a:rPr>
            </a:b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01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1E75-1D64-47CB-BC46-57A91024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3" y="3288049"/>
            <a:ext cx="11399517" cy="794033"/>
          </a:xfrm>
        </p:spPr>
        <p:txBody>
          <a:bodyPr/>
          <a:lstStyle/>
          <a:p>
            <a:pPr algn="ctr"/>
            <a:r>
              <a:rPr lang="pt-BR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es Bold" panose="02000000000000000000" pitchFamily="50" charset="0"/>
              </a:rPr>
              <a:t>Resultados da Avaliação da Economia Digital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09E9E9-348E-475F-8F8D-B6BBCA183BE0}"/>
              </a:ext>
            </a:extLst>
          </p:cNvPr>
          <p:cNvSpPr txBox="1">
            <a:spLocks/>
          </p:cNvSpPr>
          <p:nvPr/>
        </p:nvSpPr>
        <p:spPr>
          <a:xfrm>
            <a:off x="1082037" y="4415809"/>
            <a:ext cx="10515600" cy="14034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BR"/>
              <a:t>Pilar </a:t>
            </a:r>
            <a:r>
              <a:rPr lang="en-001"/>
              <a:t>1</a:t>
            </a:r>
            <a:r>
              <a:rPr lang="pt-BR"/>
              <a:t> – Infraestruturas Digitais</a:t>
            </a:r>
          </a:p>
          <a:p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69E1-2D24-4287-B51C-F8D6CA77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17688"/>
            <a:ext cx="1061135" cy="10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8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E4C76-26F5-44DE-9AE8-537812BF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672" y="3442609"/>
            <a:ext cx="4444682" cy="20210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i="1">
                <a:latin typeface="Franklin Gothic Book"/>
              </a:rPr>
              <a:t>Fontes: Instituto Angolano de Comunicação; GSMA; outras fontes públicas e privadas (dados de 2021, 2022, e 2025).</a:t>
            </a:r>
          </a:p>
          <a:p>
            <a:r>
              <a:rPr lang="pt-BR" i="1">
                <a:latin typeface="Franklin Gothic Book"/>
              </a:rPr>
              <a:t>Ao examinar as assinaturas únicas de banda larga móvel, a penetração era em torno de 32%. A última actualização dá conta de cerca de 42% para 2025.</a:t>
            </a:r>
            <a:endParaRPr lang="en-US" i="1">
              <a:latin typeface="Franklin Gothic Book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E345-59E0-DE9C-9C40-B34FCCBA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4A003-7CA5-51C4-8F53-D7703C73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60E492-EF97-3592-8D02-DB0BA46B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7" y="350095"/>
            <a:ext cx="11834007" cy="627834"/>
          </a:xfrm>
        </p:spPr>
        <p:txBody>
          <a:bodyPr/>
          <a:lstStyle/>
          <a:p>
            <a:r>
              <a:rPr lang="pt-BR"/>
              <a:t>Penetração móvel atual em grandes países da África Austral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20AD4-CF03-71A4-F141-9A964F02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808"/>
            <a:ext cx="7458217" cy="45819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D6D0B8E-C163-B956-FD28-80F2A00CF6A5}"/>
              </a:ext>
            </a:extLst>
          </p:cNvPr>
          <p:cNvSpPr/>
          <p:nvPr/>
        </p:nvSpPr>
        <p:spPr>
          <a:xfrm>
            <a:off x="1597446" y="1872867"/>
            <a:ext cx="870332" cy="451692"/>
          </a:xfrm>
          <a:prstGeom prst="ellipse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481165-177C-647C-17A8-6170C9DC875E}"/>
              </a:ext>
            </a:extLst>
          </p:cNvPr>
          <p:cNvCxnSpPr/>
          <p:nvPr/>
        </p:nvCxnSpPr>
        <p:spPr>
          <a:xfrm>
            <a:off x="4924926" y="2101516"/>
            <a:ext cx="117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B1893-5710-E97D-CA65-134D2EF132FB}"/>
              </a:ext>
            </a:extLst>
          </p:cNvPr>
          <p:cNvSpPr/>
          <p:nvPr/>
        </p:nvSpPr>
        <p:spPr>
          <a:xfrm>
            <a:off x="6264625" y="1872867"/>
            <a:ext cx="753979" cy="4229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/>
              <a:t>77.8%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573544-53F4-67DB-8591-3E393E4C0F1F}"/>
              </a:ext>
            </a:extLst>
          </p:cNvPr>
          <p:cNvCxnSpPr/>
          <p:nvPr/>
        </p:nvCxnSpPr>
        <p:spPr>
          <a:xfrm>
            <a:off x="5182836" y="2542674"/>
            <a:ext cx="879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F55CA-8E35-9687-A4D9-B5A368FA8024}"/>
              </a:ext>
            </a:extLst>
          </p:cNvPr>
          <p:cNvSpPr/>
          <p:nvPr/>
        </p:nvSpPr>
        <p:spPr>
          <a:xfrm>
            <a:off x="6264625" y="2358747"/>
            <a:ext cx="753979" cy="4229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700" b="1"/>
              <a:t>90 %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C8548-1020-1189-CB9D-5EDA6B847795}"/>
              </a:ext>
            </a:extLst>
          </p:cNvPr>
          <p:cNvSpPr/>
          <p:nvPr/>
        </p:nvSpPr>
        <p:spPr>
          <a:xfrm>
            <a:off x="5371716" y="1199471"/>
            <a:ext cx="2083252" cy="3846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err="1"/>
              <a:t>Actualização</a:t>
            </a:r>
            <a:r>
              <a:rPr lang="en-US" b="1"/>
              <a:t> 2025</a:t>
            </a:r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72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B735-8832-45F4-BF68-8C54AC9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9F7F7-4F7C-4773-8654-5CE96495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pt-BR" smtClean="0"/>
              <a:t>6</a:t>
            </a:fld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67B750-4396-4F52-946A-46EAACA4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/>
              <a:t>Infraestrutura Digital: forças</a:t>
            </a:r>
            <a:r>
              <a:rPr lang="en-001" b="0"/>
              <a:t> e </a:t>
            </a:r>
            <a:r>
              <a:rPr lang="pt-BR" b="0"/>
              <a:t>oportunidades</a:t>
            </a:r>
            <a:endParaRPr lang="pt-B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B8D3C3-F6EA-45D0-9B7A-87C785A9982E}"/>
              </a:ext>
            </a:extLst>
          </p:cNvPr>
          <p:cNvCxnSpPr>
            <a:cxnSpLocks/>
          </p:cNvCxnSpPr>
          <p:nvPr/>
        </p:nvCxnSpPr>
        <p:spPr>
          <a:xfrm>
            <a:off x="10084" y="1210488"/>
            <a:ext cx="1218191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0581DA-DEE0-4591-9D5F-09F7C75B5313}"/>
              </a:ext>
            </a:extLst>
          </p:cNvPr>
          <p:cNvSpPr/>
          <p:nvPr/>
        </p:nvSpPr>
        <p:spPr>
          <a:xfrm>
            <a:off x="116632" y="1215576"/>
            <a:ext cx="11948651" cy="46778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Franklin Gothic Book"/>
              </a:rPr>
              <a:t>Base sólida na estrutura política, legal e regulatória do sector</a:t>
            </a:r>
          </a:p>
          <a:p>
            <a:endParaRPr lang="pt-BR" dirty="0">
              <a:solidFill>
                <a:schemeClr val="tx1"/>
              </a:solidFill>
              <a:latin typeface="Franklin Gothic Book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/>
                </a:solidFill>
                <a:latin typeface="Franklin Gothic Book"/>
              </a:rPr>
              <a:t>Infraestrutura de conectividade internacional de última geração altamente desenvolvida (+ 1 Cabo Submarino operacional – 2 Africa)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/>
                </a:solidFill>
                <a:latin typeface="Franklin Gothic Book"/>
                <a:ea typeface="Calibri"/>
                <a:cs typeface="Calibri"/>
              </a:rPr>
              <a:t>Programa de Conectividade Rural via Satelite </a:t>
            </a:r>
            <a:endParaRPr lang="pt-BR" sz="22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Franklin Gothic Book"/>
              </a:rPr>
              <a:t>Vários operadores de rede em cada segmento do mercado com potencial de crescimento '</a:t>
            </a:r>
            <a:endParaRPr lang="pt-BR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/>
                </a:solidFill>
                <a:latin typeface="Franklin Gothic Book"/>
              </a:rPr>
              <a:t>Cabo de fibra óptica de propriedade de empresas de energia e ferrovias abertos para uso por operadoras de telecomunicações por meio de regulamentação de partilha de infraestrutura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Franklin Gothic Book"/>
              </a:rPr>
              <a:t>Planos Governamentais para alienação de acções do estado nas empresas de telecomunicações seleccionadas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  <a:latin typeface="Franklin Gothic Book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/>
                </a:solidFill>
                <a:latin typeface="Franklin Gothic Book"/>
              </a:rPr>
              <a:t>Potencial significativo para Angola se tornar um centro de distribuição digital para a região de África (data center e IA)</a:t>
            </a:r>
          </a:p>
        </p:txBody>
      </p:sp>
    </p:spTree>
    <p:extLst>
      <p:ext uri="{BB962C8B-B14F-4D97-AF65-F5344CB8AC3E}">
        <p14:creationId xmlns:p14="http://schemas.microsoft.com/office/powerpoint/2010/main" val="1168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09E9E9-348E-475F-8F8D-B6BBCA183BE0}"/>
              </a:ext>
            </a:extLst>
          </p:cNvPr>
          <p:cNvSpPr txBox="1">
            <a:spLocks/>
          </p:cNvSpPr>
          <p:nvPr/>
        </p:nvSpPr>
        <p:spPr>
          <a:xfrm>
            <a:off x="838200" y="4613929"/>
            <a:ext cx="10515600" cy="20128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PT"/>
              <a:t>Pilar </a:t>
            </a:r>
            <a:r>
              <a:rPr lang="en-US"/>
              <a:t>2</a:t>
            </a:r>
            <a:r>
              <a:rPr lang="pt-PT"/>
              <a:t> – Plataformas Públicas Digitais</a:t>
            </a:r>
          </a:p>
          <a:p>
            <a:endParaRPr lang="pt-PT"/>
          </a:p>
          <a:p>
            <a:endParaRPr 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343100-F195-4D50-BBE7-2B065DD5E462}"/>
              </a:ext>
            </a:extLst>
          </p:cNvPr>
          <p:cNvSpPr txBox="1">
            <a:spLocks/>
          </p:cNvSpPr>
          <p:nvPr/>
        </p:nvSpPr>
        <p:spPr>
          <a:xfrm>
            <a:off x="594363" y="3288049"/>
            <a:ext cx="11399517" cy="794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Andes Bold" panose="02000000000000000000" pitchFamily="50" charset="0"/>
                <a:ea typeface="Avenir"/>
                <a:cs typeface="Avenir"/>
              </a:defRPr>
            </a:lvl1pPr>
          </a:lstStyle>
          <a:p>
            <a:r>
              <a:rPr lang="pt-B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Resultados da Avaliação da Economia Digital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6E6BE-2EE2-4966-80D8-2B8AD1CE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520" y="5500423"/>
            <a:ext cx="1040959" cy="9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16363-4866-12B1-3ADD-16BFBFE7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EB871-C9F2-5A96-DB62-9330A3B0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98618C-98C4-23D6-8828-749B4481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7" y="261960"/>
            <a:ext cx="11709599" cy="627834"/>
          </a:xfrm>
        </p:spPr>
        <p:txBody>
          <a:bodyPr/>
          <a:lstStyle/>
          <a:p>
            <a:pPr algn="ctr"/>
            <a:r>
              <a:rPr lang="pt-BR"/>
              <a:t>Modelo de Governação Electrónica do PEGE para Angola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96DF5-97B2-09EB-817C-5C3A78B111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02" r="-90" b="526"/>
          <a:stretch>
            <a:fillRect/>
          </a:stretch>
        </p:blipFill>
        <p:spPr>
          <a:xfrm>
            <a:off x="957850" y="875604"/>
            <a:ext cx="10268530" cy="495538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C2DD863-71D2-AB9F-475E-D2C5CC87B74D}"/>
              </a:ext>
            </a:extLst>
          </p:cNvPr>
          <p:cNvSpPr/>
          <p:nvPr/>
        </p:nvSpPr>
        <p:spPr>
          <a:xfrm>
            <a:off x="4450814" y="5197279"/>
            <a:ext cx="3260993" cy="62494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E113-8E9E-581C-0E2A-0C293BB53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A6E9B1-7A9A-D57F-D7B2-8FD15FBD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DE4A   |    Angola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F02B0-07F4-BE0B-27F8-9B148FA7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DD7D-6EFC-45A8-BD8F-996E7A93B32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83195A-FA49-0521-7581-DEF13FAE2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2" y="381597"/>
            <a:ext cx="5300928" cy="2457335"/>
          </a:xfrm>
          <a:prstGeom prst="rect">
            <a:avLst/>
          </a:prstGeom>
        </p:spPr>
      </p:pic>
      <p:pic>
        <p:nvPicPr>
          <p:cNvPr id="13" name="Picture 12" descr="A building with a sign on it&#10;&#10;AI-generated content may be incorrect.">
            <a:extLst>
              <a:ext uri="{FF2B5EF4-FFF2-40B4-BE49-F238E27FC236}">
                <a16:creationId xmlns:a16="http://schemas.microsoft.com/office/drawing/2014/main" id="{6849F283-5642-5A69-F2F6-8B30E2324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86" y="1040562"/>
            <a:ext cx="5210175" cy="2476500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C1FE8A-2034-000F-C1E1-CB73B7C17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135" y="1706862"/>
            <a:ext cx="5353050" cy="2524125"/>
          </a:xfrm>
          <a:prstGeom prst="rect">
            <a:avLst/>
          </a:prstGeom>
        </p:spPr>
      </p:pic>
      <p:pic>
        <p:nvPicPr>
          <p:cNvPr id="15" name="Picture 1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0EED32C-CBEA-A6F6-52AA-6F6E4AFDF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31" y="2727924"/>
            <a:ext cx="5495925" cy="2609850"/>
          </a:xfrm>
          <a:prstGeom prst="rect">
            <a:avLst/>
          </a:prstGeom>
        </p:spPr>
      </p:pic>
      <p:pic>
        <p:nvPicPr>
          <p:cNvPr id="16" name="Picture 15" descr="A container ship in a port&#10;&#10;AI-generated content may be incorrect.">
            <a:extLst>
              <a:ext uri="{FF2B5EF4-FFF2-40B4-BE49-F238E27FC236}">
                <a16:creationId xmlns:a16="http://schemas.microsoft.com/office/drawing/2014/main" id="{FC2BE457-E29E-D716-C3D4-8F9C22966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468" y="729292"/>
            <a:ext cx="56388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55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BDocs_Access_To_Info_Exception xmlns="3e02667f-0271-471b-bd6e-11a2e16def1d">12. Not Assessed</WBDocs_Access_To_Info_Exception>
    <WBDocs_Information_Classification xmlns="3e02667f-0271-471b-bd6e-11a2e16def1d">Official Use Only</WBDocs_Information_Classification>
    <WBDocs_Document_Date xmlns="3e02667f-0271-471b-bd6e-11a2e16def1d">2023-01-16T11:36:59+00:00</WBDocs_Document_Date>
    <o1cb080a3dca4eb8a0fd03c7cc8bf8f7 xmlns="3e02667f-0271-471b-bd6e-11a2e16def1d">
      <Terms xmlns="http://schemas.microsoft.com/office/infopath/2007/PartnerControls"/>
    </o1cb080a3dca4eb8a0fd03c7cc8bf8f7>
    <Abstract xmlns="3e02667f-0271-471b-bd6e-11a2e16def1d" xsi:nil="true"/>
    <TaxCatchAll xmlns="3e02667f-0271-471b-bd6e-11a2e16def1d" xsi:nil="true"/>
    <OneCMS_Subcategory xmlns="3e02667f-0271-471b-bd6e-11a2e16def1d" xsi:nil="true"/>
    <i008215bacac45029ee8cafff4c8e93b xmlns="3e02667f-0271-471b-bd6e-11a2e16def1d">
      <Terms xmlns="http://schemas.microsoft.com/office/infopath/2007/PartnerControls"/>
    </i008215bacac45029ee8cafff4c8e93b>
    <OneCMS_Category xmlns="3e02667f-0271-471b-bd6e-11a2e16def1d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BDocument" ma:contentTypeID="0x010100F4C63C3BD852AE468EAEFD0E6C57C64F0200E6DFEE7A10800149B02D315577E622A3" ma:contentTypeVersion="5" ma:contentTypeDescription="" ma:contentTypeScope="" ma:versionID="edb5b4fcc198d5182234c7f85ae8ba08">
  <xsd:schema xmlns:xsd="http://www.w3.org/2001/XMLSchema" xmlns:xs="http://www.w3.org/2001/XMLSchema" xmlns:p="http://schemas.microsoft.com/office/2006/metadata/properties" xmlns:ns3="3e02667f-0271-471b-bd6e-11a2e16def1d" targetNamespace="http://schemas.microsoft.com/office/2006/metadata/properties" ma:root="true" ma:fieldsID="9f9f6343fbc4f8150c7ca8bd95b50169" ns3:_=""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3:WBDocs_Document_Date" minOccurs="0"/>
                <xsd:element ref="ns3:WBDocs_Information_Classification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WBDocs_Access_To_Info_Exception" minOccurs="0"/>
                <xsd:element ref="ns3:o1cb080a3dca4eb8a0fd03c7cc8bf8f7" minOccurs="0"/>
                <xsd:element ref="ns3:i008215bacac45029ee8cafff4c8e93b" minOccurs="0"/>
                <xsd:element ref="ns3:OneCMS_Subcategory" minOccurs="0"/>
                <xsd:element ref="ns3:OneCMS_Category" minOccurs="0"/>
                <xsd:element ref="ns3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WBDocs_Document_Date" ma:index="3" nillable="true" ma:displayName="Document Date" ma:default="[today]" ma:format="DateTime" ma:internalName="WBDocs_Document_Date" ma:readOnly="false">
      <xsd:simpleType>
        <xsd:restriction base="dms:DateTime"/>
      </xsd:simpleType>
    </xsd:element>
    <xsd:element name="WBDocs_Information_Classification" ma:index="4" ma:displayName="Information Classification" ma:default="Official Use Only" ma:format="Dropdown" ma:internalName="WBDocs_Information_Classification" ma:readOnly="false">
      <xsd:simpleType>
        <xsd:restriction base="dms:Choice">
          <xsd:enumeration value="Public"/>
          <xsd:enumeration value="Official Use Only"/>
          <xsd:enumeration value="Confidential"/>
          <xsd:enumeration value="Strictly Confidential"/>
        </xsd:restriction>
      </xsd:simpleType>
    </xsd:element>
    <xsd:element name="TaxCatchAll" ma:index="6" nillable="true" ma:displayName="Taxonomy Catch All Column" ma:hidden="true" ma:list="{51789d80-3310-4056-af5e-cf26029808d8}" ma:internalName="TaxCatchAll" ma:showField="CatchAllData" ma:web="822ca17a-107d-4b94-8ff3-d48e86559a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51789d80-3310-4056-af5e-cf26029808d8}" ma:internalName="TaxCatchAllLabel" ma:readOnly="true" ma:showField="CatchAllDataLabel" ma:web="822ca17a-107d-4b94-8ff3-d48e86559a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BDocs_Access_To_Info_Exception" ma:index="13" nillable="true" ma:displayName="Access to Info Exception" ma:default="12. Not Assessed" ma:format="Dropdown" ma:internalName="WBDocs_Access_To_Info_Exception" ma:readOnly="false">
      <xsd:simpleType>
        <xsd:restriction base="dms:Choice">
          <xsd:enumeration value="1. Personal"/>
          <xsd:enumeration value="2. Executive Director's Communications"/>
          <xsd:enumeration value="3. Board Ethics Committee"/>
          <xsd:enumeration value="4. Attorney-Client Privilege"/>
          <xsd:enumeration value="5. Security &amp; Safety"/>
          <xsd:enumeration value="6. Other Disclosure Regimes"/>
          <xsd:enumeration value="7. Client / Third Party Confidence"/>
          <xsd:enumeration value="8. Corporate/Administrative"/>
          <xsd:enumeration value="9. Deliberative"/>
          <xsd:enumeration value="10a-c. Financial - Forecast/Analysis/Transactions"/>
          <xsd:enumeration value="10d. Financial - Banking &amp; Billing"/>
          <xsd:enumeration value="11. Bank's Prerogative to Restrict"/>
          <xsd:enumeration value="12. Not Assessed"/>
          <xsd:enumeration value="13. Not Applicable"/>
          <xsd:enumeration value="Unknown Policy Restriction"/>
        </xsd:restriction>
      </xsd:simpleType>
    </xsd:element>
    <xsd:element name="o1cb080a3dca4eb8a0fd03c7cc8bf8f7" ma:index="15" nillable="true" ma:taxonomy="true" ma:internalName="o1cb080a3dca4eb8a0fd03c7cc8bf8f7" ma:taxonomyFieldName="WBDocs_Local_Document_Type" ma:displayName="Local Document Type" ma:readOnly="false" ma:default="" ma:fieldId="{81cb080a-3dca-4eb8-a0fd-03c7cc8bf8f7}" ma:taxonomyMulti="true" ma:sspId="2a6c10d7-b926-4fc0-945e-3cbf5049f6bd" ma:termSetId="ec380048-e675-43f7-9194-41567bcb0a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08215bacac45029ee8cafff4c8e93b" ma:index="17" nillable="true" ma:taxonomy="true" ma:internalName="i008215bacac45029ee8cafff4c8e93b" ma:taxonomyFieldName="WBDocs_Originating_Unit" ma:displayName="Originating unit" ma:readOnly="false" ma:default="" ma:fieldId="{2008215b-acac-4502-9ee8-cafff4c8e93b}" ma:taxonomyMulti="true" ma:sspId="2a6c10d7-b926-4fc0-945e-3cbf5049f6bd" ma:termSetId="806c0147-d557-463e-8bb0-983f4f318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CMS_Subcategory" ma:index="21" nillable="true" ma:displayName="Subcategory" ma:hidden="true" ma:internalName="OneCMS_Subcategory" ma:readOnly="false">
      <xsd:simpleType>
        <xsd:restriction base="dms:Text"/>
      </xsd:simpleType>
    </xsd:element>
    <xsd:element name="OneCMS_Category" ma:index="22" nillable="true" ma:displayName="Category" ma:hidden="true" ma:internalName="OneCMS_Category" ma:readOnly="false">
      <xsd:simpleType>
        <xsd:restriction base="dms:Text"/>
      </xsd:simpleType>
    </xsd:element>
    <xsd:element name="Abstract" ma:index="23" nillable="true" ma:displayName="Abstract" ma:hidden="true" ma:internalName="Abstract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a6c10d7-b926-4fc0-945e-3cbf5049f6bd" ContentTypeId="0x010100F4C63C3BD852AE468EAEFD0E6C57C64F02" PreviousValue="false" LastSyncTimeStamp="2020-09-30T18:56:41.327Z"/>
</file>

<file path=customXml/itemProps1.xml><?xml version="1.0" encoding="utf-8"?>
<ds:datastoreItem xmlns:ds="http://schemas.openxmlformats.org/officeDocument/2006/customXml" ds:itemID="{C14FBC56-87C9-4542-B6F3-92CC45CBB5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22A99E4-BC13-483D-9018-DB3BB4D1F1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32C0C-AAAC-401E-9C74-429DE48CA62B}">
  <ds:schemaRefs>
    <ds:schemaRef ds:uri="3e02667f-0271-471b-bd6e-11a2e16def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FF0E737-BE3B-42A9-9B41-40E2CACDF443}">
  <ds:schemaRefs>
    <ds:schemaRef ds:uri="3e02667f-0271-471b-bd6e-11a2e16def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8AD2F926-170C-4522-A659-9C205940F70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1680</Words>
  <Application>Microsoft Office PowerPoint</Application>
  <PresentationFormat>Ecrã Panorâmico</PresentationFormat>
  <Paragraphs>242</Paragraphs>
  <Slides>25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40" baseType="lpstr">
      <vt:lpstr>Andes</vt:lpstr>
      <vt:lpstr>Andes Bold</vt:lpstr>
      <vt:lpstr>Aptos</vt:lpstr>
      <vt:lpstr>Arial</vt:lpstr>
      <vt:lpstr>Arial,Sans-Serif</vt:lpstr>
      <vt:lpstr>Avenir</vt:lpstr>
      <vt:lpstr>Calibri</vt:lpstr>
      <vt:lpstr>Franklin Gothic Book</vt:lpstr>
      <vt:lpstr>Franklin Gothic Medium</vt:lpstr>
      <vt:lpstr>Lato Light</vt:lpstr>
      <vt:lpstr>OpenSans</vt:lpstr>
      <vt:lpstr>Poppins</vt:lpstr>
      <vt:lpstr>Tw Cen MT</vt:lpstr>
      <vt:lpstr>Wingdings</vt:lpstr>
      <vt:lpstr>1_Office Theme</vt:lpstr>
      <vt:lpstr>Avaliação da Economia Digital - Angola</vt:lpstr>
      <vt:lpstr> Apoia a Estratégia de Transformação Digital para o Continente (2020–30) preparada pela União Africana.   Objectivo: Explorar as vias para aceleração dos processos de transformação digital, aproveitando as oportunidades, mitigando os riscos e, ao longo do processo, aumentando o desenvolvimento inclusivo e sustentável.  Angola: O entendimento é de estar totalmente alinhados com os objetivos do Governo traduzidos no Plano de Desenvolvimento Nacional (2023-2027) e que incluem a alavancagem das tecnologias digitais para potenciar:  Desenvolvimento do Capital Humano Diversificação econômica Modernização da administração pública </vt:lpstr>
      <vt:lpstr>Os 5 Pilares Fundamentais  do Ecossistema Digital </vt:lpstr>
      <vt:lpstr>Resultados da Avaliação da Economia Digital</vt:lpstr>
      <vt:lpstr>Penetração móvel atual em grandes países da África Austral</vt:lpstr>
      <vt:lpstr>Infraestrutura Digital: forças e oportunidades</vt:lpstr>
      <vt:lpstr>Apresentação do PowerPoint</vt:lpstr>
      <vt:lpstr>Modelo de Governação Electrónica do PEGE para Angola</vt:lpstr>
      <vt:lpstr>Apresentação do PowerPoint</vt:lpstr>
      <vt:lpstr>Serviços Públicos Digitais: principais forças e oportunidades</vt:lpstr>
      <vt:lpstr>Apresentação do PowerPoint</vt:lpstr>
      <vt:lpstr>Pagamentos Digitais em Angola</vt:lpstr>
      <vt:lpstr>Serviços Financeiros Digitais: forças e oportunidades</vt:lpstr>
      <vt:lpstr>Serviços Financeiros Digitais: forças e oportunidades</vt:lpstr>
      <vt:lpstr>Apresentação do PowerPoint</vt:lpstr>
      <vt:lpstr>Comparação dos valores de exportação de serviços de TIC  (BoP, US$ atual)</vt:lpstr>
      <vt:lpstr>Negócios Digitais: forças e oportunidades</vt:lpstr>
      <vt:lpstr>Apresentação do PowerPoint</vt:lpstr>
      <vt:lpstr>Emprego Juvenil e Dados Demográficos</vt:lpstr>
      <vt:lpstr>Competências Digitais: forças e oportunidades</vt:lpstr>
      <vt:lpstr>Iniciativas em curso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Celso Famio Almeida Luis Da Cunha</dc:creator>
  <cp:lastModifiedBy>Julio Cruz</cp:lastModifiedBy>
  <cp:revision>4</cp:revision>
  <cp:lastPrinted>2023-03-03T11:25:58Z</cp:lastPrinted>
  <dcterms:created xsi:type="dcterms:W3CDTF">2021-07-30T19:08:08Z</dcterms:created>
  <dcterms:modified xsi:type="dcterms:W3CDTF">2026-03-13T14:45:46Z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>945;#Celso Famio Almeida Luis Da Cunha;#584;#Daniel Nogueira-Budny;#1160;#Zenaida Hernandez Uriz;#1158;#Delfim Mampassi E Martins Mawete;#1161;#Peter Anthony Holland;#1162;#Natasha De Andrade Falcao;#60;#Naomi Halewood;#1159;#Ruben Barreto</vt:lpwstr>
  </property>
  <property fmtid="{D5CDD505-2E9C-101B-9397-08002B2CF9AE}" pid="3" name="ContentTypeId">
    <vt:lpwstr>0x010100F4C63C3BD852AE468EAEFD0E6C57C64F0200E6DFEE7A10800149B02D315577E622A3</vt:lpwstr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WBDocs_Originating_Unit">
    <vt:lpwstr/>
  </property>
  <property fmtid="{D5CDD505-2E9C-101B-9397-08002B2CF9AE}" pid="7" name="WBDocs_Local_Document_Type">
    <vt:lpwstr/>
  </property>
  <property fmtid="{D5CDD505-2E9C-101B-9397-08002B2CF9AE}" pid="8" name="MSIP_Label_f1bf45b6-5649-4236-82a3-f45024cd282e_Enabled">
    <vt:lpwstr>true</vt:lpwstr>
  </property>
  <property fmtid="{D5CDD505-2E9C-101B-9397-08002B2CF9AE}" pid="9" name="MSIP_Label_f1bf45b6-5649-4236-82a3-f45024cd282e_SetDate">
    <vt:lpwstr>2026-03-02T18:11:16Z</vt:lpwstr>
  </property>
  <property fmtid="{D5CDD505-2E9C-101B-9397-08002B2CF9AE}" pid="10" name="MSIP_Label_f1bf45b6-5649-4236-82a3-f45024cd282e_Method">
    <vt:lpwstr>Standard</vt:lpwstr>
  </property>
  <property fmtid="{D5CDD505-2E9C-101B-9397-08002B2CF9AE}" pid="11" name="MSIP_Label_f1bf45b6-5649-4236-82a3-f45024cd282e_Name">
    <vt:lpwstr>Official Use Only</vt:lpwstr>
  </property>
  <property fmtid="{D5CDD505-2E9C-101B-9397-08002B2CF9AE}" pid="12" name="MSIP_Label_f1bf45b6-5649-4236-82a3-f45024cd282e_SiteId">
    <vt:lpwstr>31a2fec0-266b-4c67-b56e-2796d8f59c36</vt:lpwstr>
  </property>
  <property fmtid="{D5CDD505-2E9C-101B-9397-08002B2CF9AE}" pid="13" name="MSIP_Label_f1bf45b6-5649-4236-82a3-f45024cd282e_ActionId">
    <vt:lpwstr>33168745-2b6c-4ab5-ab76-8572b9f23208</vt:lpwstr>
  </property>
  <property fmtid="{D5CDD505-2E9C-101B-9397-08002B2CF9AE}" pid="14" name="MSIP_Label_f1bf45b6-5649-4236-82a3-f45024cd282e_ContentBits">
    <vt:lpwstr>2</vt:lpwstr>
  </property>
  <property fmtid="{D5CDD505-2E9C-101B-9397-08002B2CF9AE}" pid="15" name="MSIP_Label_f1bf45b6-5649-4236-82a3-f45024cd282e_Tag">
    <vt:lpwstr>10, 3, 0, 1</vt:lpwstr>
  </property>
  <property fmtid="{D5CDD505-2E9C-101B-9397-08002B2CF9AE}" pid="16" name="ClassificationContentMarkingFooterLocations">
    <vt:lpwstr>1_Office Theme:8</vt:lpwstr>
  </property>
  <property fmtid="{D5CDD505-2E9C-101B-9397-08002B2CF9AE}" pid="17" name="ClassificationContentMarkingFooterText">
    <vt:lpwstr>Official Use Only</vt:lpwstr>
  </property>
</Properties>
</file>